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3763"/>
    <p:restoredTop sz="72915"/>
  </p:normalViewPr>
  <p:slideViewPr>
    <p:cSldViewPr snapToObjects="1">
      <p:cViewPr varScale="1">
        <p:scale>
          <a:sx n="52" d="100"/>
          <a:sy n="52" d="100"/>
        </p:scale>
        <p:origin x="-8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604CB7-5CE6-2141-9A5F-742EF9429E76}" type="datetimeFigureOut">
              <a:rPr lang="it-IT"/>
              <a:pPr>
                <a:defRPr/>
              </a:pPr>
              <a:t>26/10/2015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DDD4B8-3539-6940-8BCB-CFF721DC11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5653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CCAE23-47D5-D148-ABB0-776C2F9EF647}" type="slidenum">
              <a:rPr lang="it-IT" altLang="it-IT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38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317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57AC7-4515-F046-9EB4-38C32D0B3FA6}" type="slidenum">
              <a:rPr lang="it-IT" altLang="it-IT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alt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71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327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4AA394-58E4-3D46-9B61-783952BCC4CB}" type="slidenum">
              <a:rPr lang="it-IT" altLang="it-IT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alt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04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98BE55-F338-B24A-8992-8F533A3A1819}" type="slidenum">
              <a:rPr lang="it-IT" altLang="it-IT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 alt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23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CE6F9-31D7-9441-A599-DCBD12FE63F1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A7F3-1342-084B-9A1F-1C1073FBBE4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35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DC3B-9DC4-9C46-99E1-646E600154F2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C996-2A18-9E49-BB99-7ACD91A8AD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55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4E812BEE-3CFC-F844-873D-728DBE4C820F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F03C-7992-684D-9A9E-E66E9C95170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425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F1699203-AE1A-5341-A4C3-E41852393985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6854-C659-B741-9042-32ABBBAA3C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5260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7198746A-FA6B-9446-9529-7386F72B659C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74DEC-324E-2F40-9D2A-B8D1BA81370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097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F2ED-0E85-994E-B760-3A484C682B4C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C1DB-EBC7-4241-BDEB-26602743D39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54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93F5-69EF-D245-9453-AB71A11F303E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F9FDE-39E6-564A-AD79-2AB3A3578F2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48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9D59-BFE8-C145-880B-CBF5D34EC71C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09C5-54C9-F044-A640-5B17C74035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56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73A574E2-C63A-4447-B22B-5782072708C8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7E79A-E646-D344-972B-94EF872DE83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50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79B4-D7EF-F04E-9AA4-D5ADFF77FE9B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7626-D9E3-6348-A3AA-759A65E82F1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B3C2CA3F-C85B-C849-81C6-D503036365CC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1B654-5201-C044-989F-A2991F41F2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35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9A932-CF1C-8F42-90B5-DA76BD324A6D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42E4B-4A79-DD43-B384-D704CBD5339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10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4E3F-A273-BB4D-9F5B-92CF821C1331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9633-BA6B-6E4A-82C0-8FDD51F7578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7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80BF-AF66-644D-9033-69C3EFA1A2F7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14372-D6A2-0142-A3D2-B024DEEBBB3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19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CE26-2CAC-914C-8F32-DDA70F4E295E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CCE6F-EF26-1F44-ACA5-C0CEBBF958C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84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689C-B789-474D-8DD1-173EB671A408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579B4-325D-5D42-9C3C-C5B4EA6B2DF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73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7804-9AEE-C84E-A02B-C56283C88E39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D112-6077-8646-8362-8BC59F013AA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268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174331-337B-464A-A591-21AADE299F8D}" type="datetime1">
              <a:rPr lang="it-IT"/>
              <a:pPr>
                <a:defRPr/>
              </a:pPr>
              <a:t>26/10/2015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541020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600200" y="6492875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931666-8B94-C540-9DF9-2ACB9DF5960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87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8" r:id="rId11"/>
    <p:sldLayoutId id="2147483689" r:id="rId12"/>
    <p:sldLayoutId id="2147483690" r:id="rId13"/>
    <p:sldLayoutId id="2147483683" r:id="rId14"/>
    <p:sldLayoutId id="2147483684" r:id="rId15"/>
    <p:sldLayoutId id="2147483685" r:id="rId16"/>
    <p:sldLayoutId id="2147483691" r:id="rId17"/>
  </p:sldLayoutIdLst>
  <p:hf hdr="0" ft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63663" y="2430463"/>
            <a:ext cx="9699625" cy="8080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Il mancato pagamento del pedaggio autostradale</a:t>
            </a:r>
            <a:endParaRPr lang="it-IT" sz="26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439275" y="4211638"/>
            <a:ext cx="2362200" cy="471487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/>
              <a:t>Dr. Roberto </a:t>
            </a:r>
            <a:r>
              <a:rPr lang="it-IT" dirty="0" err="1" smtClean="0"/>
              <a:t>Campisi</a:t>
            </a:r>
            <a:endParaRPr lang="it-IT" dirty="0"/>
          </a:p>
        </p:txBody>
      </p:sp>
      <p:sp>
        <p:nvSpPr>
          <p:cNvPr id="1027" name="Sottotitolo 2"/>
          <p:cNvSpPr txBox="1">
            <a:spLocks/>
          </p:cNvSpPr>
          <p:nvPr/>
        </p:nvSpPr>
        <p:spPr bwMode="auto">
          <a:xfrm>
            <a:off x="463550" y="5089525"/>
            <a:ext cx="39592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entury Gothic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defTabSz="914400" eaLnBrk="1" hangingPunct="1">
              <a:buFont typeface="Arial" charset="0"/>
              <a:buNone/>
            </a:pPr>
            <a:r>
              <a:rPr lang="it-IT" altLang="it-IT" sz="2000"/>
              <a:t>Abano Terme, 26 ottobre 2015</a:t>
            </a:r>
          </a:p>
          <a:p>
            <a:pPr defTabSz="914400" eaLnBrk="1" hangingPunct="1">
              <a:buFont typeface="Arial" charset="0"/>
              <a:buNone/>
            </a:pPr>
            <a:endParaRPr lang="it-IT" altLang="it-IT" sz="2000"/>
          </a:p>
        </p:txBody>
      </p:sp>
      <p:sp>
        <p:nvSpPr>
          <p:cNvPr id="1028" name="Sottotitolo 2"/>
          <p:cNvSpPr txBox="1">
            <a:spLocks/>
          </p:cNvSpPr>
          <p:nvPr/>
        </p:nvSpPr>
        <p:spPr bwMode="auto">
          <a:xfrm>
            <a:off x="1697038" y="796925"/>
            <a:ext cx="86693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entury Gothic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entury Gothic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algn="ctr" defTabSz="914400" eaLnBrk="1" hangingPunct="1">
              <a:buFont typeface="Arial" charset="0"/>
              <a:buNone/>
            </a:pPr>
            <a:r>
              <a:rPr lang="it-IT" altLang="it-IT" sz="2000">
                <a:latin typeface="Garamond" charset="0"/>
                <a:ea typeface="Garamond" charset="0"/>
                <a:cs typeface="Garamond" charset="0"/>
              </a:rPr>
              <a:t>Tavola Rotonda</a:t>
            </a:r>
          </a:p>
          <a:p>
            <a:pPr algn="ctr" defTabSz="914400" eaLnBrk="1" hangingPunct="1">
              <a:buFont typeface="Arial" charset="0"/>
              <a:buNone/>
            </a:pPr>
            <a:r>
              <a:rPr lang="it-IT" altLang="it-IT" sz="2000">
                <a:latin typeface="Garamond" charset="0"/>
                <a:ea typeface="Garamond" charset="0"/>
                <a:cs typeface="Garamond" charset="0"/>
              </a:rPr>
              <a:t>La tutela del pedaggio per la sicurezza stradale :</a:t>
            </a:r>
          </a:p>
          <a:p>
            <a:pPr algn="ctr" defTabSz="914400" eaLnBrk="1" hangingPunct="1">
              <a:buFont typeface="Arial" charset="0"/>
              <a:buNone/>
            </a:pPr>
            <a:r>
              <a:rPr lang="it-IT" altLang="it-IT" sz="2000">
                <a:latin typeface="Garamond" charset="0"/>
                <a:ea typeface="Garamond" charset="0"/>
                <a:cs typeface="Garamond" charset="0"/>
              </a:rPr>
              <a:t>contrasto al fenomeno dei mancati pagamenti</a:t>
            </a:r>
          </a:p>
        </p:txBody>
      </p:sp>
      <p:grpSp>
        <p:nvGrpSpPr>
          <p:cNvPr id="1029" name="Gruppo 9"/>
          <p:cNvGrpSpPr>
            <a:grpSpLocks/>
          </p:cNvGrpSpPr>
          <p:nvPr/>
        </p:nvGrpSpPr>
        <p:grpSpPr bwMode="auto">
          <a:xfrm>
            <a:off x="463550" y="4610100"/>
            <a:ext cx="962025" cy="466725"/>
            <a:chOff x="11062693" y="6248400"/>
            <a:chExt cx="961697" cy="467946"/>
          </a:xfrm>
        </p:grpSpPr>
        <p:pic>
          <p:nvPicPr>
            <p:cNvPr id="1030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Immagin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612900" y="315913"/>
            <a:ext cx="8610600" cy="1292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Articolo 176 c.d.s.</a:t>
            </a:r>
            <a:br>
              <a:rPr lang="it-IT" sz="2400" dirty="0" smtClean="0">
                <a:latin typeface="Garamond" charset="0"/>
                <a:ea typeface="Garamond" charset="0"/>
                <a:cs typeface="Garamond" charset="0"/>
              </a:rPr>
            </a:b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Differenze nell'accertamento : commi 11 e 17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57225" y="2006600"/>
            <a:ext cx="10820400" cy="402431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it-IT" sz="2600" b="1" i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La violazione di cui al 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comma 11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(</a:t>
            </a:r>
            <a:r>
              <a:rPr lang="it-IT" sz="2600" b="1" i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mancato pagamento</a:t>
            </a:r>
            <a:r>
              <a:rPr lang="it-IT" sz="2600" dirty="0">
                <a:latin typeface="Garamond" charset="0"/>
                <a:ea typeface="Garamond" charset="0"/>
                <a:cs typeface="Garamond" charset="0"/>
              </a:rPr>
              <a:t>)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 può essere accertata </a:t>
            </a:r>
            <a:r>
              <a:rPr lang="it-IT" sz="2600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anche dal personale dei concessionari autostradali e stradali e dei loro affidatari del servizio di riscossione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, purché preventivamente qualificati allo svolgimento di tale attività </a:t>
            </a: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endParaRPr lang="it-IT" sz="1000" b="1" i="1" dirty="0">
              <a:latin typeface="Garamond" charset="0"/>
              <a:ea typeface="Garamond" charset="0"/>
              <a:cs typeface="Garamond" charset="0"/>
            </a:endParaRP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it-IT" sz="2600" b="1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La violazione di cui al 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comma 17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(</a:t>
            </a:r>
            <a:r>
              <a:rPr lang="it-IT" sz="2600" b="1" i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elusione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), invece può essere accertata </a:t>
            </a:r>
            <a:r>
              <a:rPr lang="it-IT" sz="2600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solo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 dagli 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organi di polizia stradale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1000" b="1" i="1" dirty="0">
              <a:latin typeface="Garamond" charset="0"/>
              <a:ea typeface="Garamond" charset="0"/>
              <a:cs typeface="Garamond" charset="0"/>
            </a:endParaRP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it-IT" sz="2600" b="1" i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La violazione del comma 11 comporta anche la </a:t>
            </a:r>
            <a:r>
              <a:rPr lang="it-IT" sz="2600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decurtazione di 2 punti sulla patente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di guida, il 17 comma non prevede </a:t>
            </a:r>
            <a:r>
              <a:rPr lang="it-IT" sz="2600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alcuna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 decurtazione di punti</a:t>
            </a:r>
            <a:endParaRPr lang="it-IT" sz="2600" b="1" i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2BD8A-6430-994B-9E4E-88BFF09CED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0244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10245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612900" y="315913"/>
            <a:ext cx="8610600" cy="1292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Articolo 176 c.d.s.</a:t>
            </a:r>
            <a:br>
              <a:rPr lang="it-IT" sz="2400" dirty="0" smtClean="0">
                <a:latin typeface="Garamond" charset="0"/>
                <a:ea typeface="Garamond" charset="0"/>
                <a:cs typeface="Garamond" charset="0"/>
              </a:rPr>
            </a:b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commi 11-bis e 16</a:t>
            </a:r>
          </a:p>
        </p:txBody>
      </p:sp>
      <p:sp>
        <p:nvSpPr>
          <p:cNvPr id="11266" name="Segnaposto contenuto 1"/>
          <p:cNvSpPr>
            <a:spLocks noGrp="1"/>
          </p:cNvSpPr>
          <p:nvPr>
            <p:ph idx="1"/>
          </p:nvPr>
        </p:nvSpPr>
        <p:spPr>
          <a:xfrm>
            <a:off x="657225" y="2006600"/>
            <a:ext cx="10820400" cy="402431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it-IT" altLang="it-IT" sz="2600" b="1" i="1" dirty="0">
                <a:latin typeface="Garamond" charset="0"/>
                <a:ea typeface="Garamond" charset="0"/>
                <a:cs typeface="Garamond" charset="0"/>
              </a:rPr>
              <a:t>11-bis. </a:t>
            </a:r>
            <a:r>
              <a:rPr lang="it-IT" altLang="it-IT" sz="2600" dirty="0">
                <a:latin typeface="Garamond" charset="0"/>
                <a:ea typeface="Garamond" charset="0"/>
                <a:cs typeface="Garamond" charset="0"/>
              </a:rPr>
              <a:t>Al pagamento del pedaggio di cui al </a:t>
            </a:r>
            <a:r>
              <a:rPr lang="it-IT" altLang="it-IT" sz="2600" dirty="0" smtClean="0">
                <a:latin typeface="Garamond" charset="0"/>
                <a:ea typeface="Garamond" charset="0"/>
                <a:cs typeface="Garamond" charset="0"/>
              </a:rPr>
              <a:t>comma 11, </a:t>
            </a:r>
            <a:r>
              <a:rPr lang="it-IT" altLang="it-IT" sz="2600" dirty="0">
                <a:latin typeface="Garamond" charset="0"/>
                <a:ea typeface="Garamond" charset="0"/>
                <a:cs typeface="Garamond" charset="0"/>
              </a:rPr>
              <a:t>quando esso è dovuto, e degli oneri di accertamento dello stesso, sono </a:t>
            </a:r>
            <a:r>
              <a:rPr lang="it-IT" altLang="it-IT" sz="2600" b="1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obbligati solidalmente</a:t>
            </a:r>
            <a:r>
              <a:rPr lang="it-IT" altLang="it-IT" sz="2600" b="1" dirty="0">
                <a:latin typeface="Garamond" charset="0"/>
                <a:ea typeface="Garamond" charset="0"/>
                <a:cs typeface="Garamond" charset="0"/>
              </a:rPr>
              <a:t> sia il conducente sia il proprietario del veicolo</a:t>
            </a:r>
            <a:r>
              <a:rPr lang="it-IT" altLang="it-IT" sz="2600" dirty="0">
                <a:latin typeface="Garamond" charset="0"/>
                <a:ea typeface="Garamond" charset="0"/>
                <a:cs typeface="Garamond" charset="0"/>
              </a:rPr>
              <a:t>, come stabilito dall'art. 196</a:t>
            </a:r>
          </a:p>
          <a:p>
            <a:pPr marL="0" indent="0" algn="just">
              <a:buFont typeface="Arial" charset="0"/>
              <a:buNone/>
            </a:pPr>
            <a:endParaRPr lang="it-IT" altLang="it-IT" sz="2600" b="1" i="1" dirty="0">
              <a:latin typeface="Garamond" charset="0"/>
              <a:ea typeface="Garamond" charset="0"/>
              <a:cs typeface="Garamond" charset="0"/>
            </a:endParaRPr>
          </a:p>
          <a:p>
            <a:pPr marL="0" indent="0" algn="just">
              <a:buFont typeface="Arial" charset="0"/>
              <a:buNone/>
            </a:pPr>
            <a:r>
              <a:rPr lang="it-IT" altLang="it-IT" sz="2600" b="1" i="1" dirty="0">
                <a:latin typeface="Garamond" charset="0"/>
                <a:ea typeface="Garamond" charset="0"/>
                <a:cs typeface="Garamond" charset="0"/>
              </a:rPr>
              <a:t>16. </a:t>
            </a:r>
            <a:r>
              <a:rPr lang="it-IT" altLang="it-IT" sz="2600" dirty="0">
                <a:latin typeface="Garamond" charset="0"/>
                <a:ea typeface="Garamond" charset="0"/>
                <a:cs typeface="Garamond" charset="0"/>
              </a:rPr>
              <a:t>Per l'utente di autostrada a pedaggio </a:t>
            </a:r>
            <a:r>
              <a:rPr lang="it-IT" altLang="it-IT" sz="2600" b="1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sprovvisto del titolo di entrata</a:t>
            </a:r>
            <a:r>
              <a:rPr lang="it-IT" altLang="it-IT" sz="2600" dirty="0">
                <a:latin typeface="Garamond" charset="0"/>
                <a:ea typeface="Garamond" charset="0"/>
                <a:cs typeface="Garamond" charset="0"/>
              </a:rPr>
              <a:t>, o che impegni gli impianti di controllo in maniera impropria rispetto al titolo in suo possesso, il pedaggio da corrispondere è calcolato </a:t>
            </a:r>
            <a:r>
              <a:rPr lang="it-IT" altLang="it-IT" sz="2600" b="1" dirty="0">
                <a:latin typeface="Garamond" charset="0"/>
                <a:ea typeface="Garamond" charset="0"/>
                <a:cs typeface="Garamond" charset="0"/>
              </a:rPr>
              <a:t>dalla più lontana stazione di entrata per la classe del suo veicolo</a:t>
            </a:r>
            <a:r>
              <a:rPr lang="it-IT" altLang="it-IT" sz="2600" dirty="0">
                <a:latin typeface="Garamond" charset="0"/>
                <a:ea typeface="Garamond" charset="0"/>
                <a:cs typeface="Garamond" charset="0"/>
              </a:rPr>
              <a:t>. All'utente è data facoltà di prova in ordine alla stazione di entrata</a:t>
            </a:r>
            <a:endParaRPr lang="it-IT" altLang="it-IT" sz="2600" b="1" i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1B07B-C420-2641-916B-27B92469284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1268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11269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97013" y="373063"/>
            <a:ext cx="8610600" cy="1292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Data commissione illecito</a:t>
            </a:r>
          </a:p>
        </p:txBody>
      </p:sp>
      <p:sp>
        <p:nvSpPr>
          <p:cNvPr id="12290" name="Segnaposto contenuto 1"/>
          <p:cNvSpPr>
            <a:spLocks noGrp="1"/>
          </p:cNvSpPr>
          <p:nvPr>
            <p:ph idx="1"/>
          </p:nvPr>
        </p:nvSpPr>
        <p:spPr>
          <a:xfrm>
            <a:off x="555625" y="1839913"/>
            <a:ext cx="10820400" cy="4445000"/>
          </a:xfrm>
        </p:spPr>
        <p:txBody>
          <a:bodyPr/>
          <a:lstStyle/>
          <a:p>
            <a:pPr algn="just">
              <a:buFont typeface="Wingdings" charset="2"/>
              <a:buChar char="v"/>
            </a:pPr>
            <a:r>
              <a:rPr lang="it-IT" altLang="it-IT" sz="2600" b="1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altLang="it-IT" sz="2600" dirty="0">
                <a:latin typeface="Garamond" charset="0"/>
                <a:ea typeface="Garamond" charset="0"/>
                <a:cs typeface="Garamond" charset="0"/>
              </a:rPr>
              <a:t>Le violazioni </a:t>
            </a:r>
            <a:r>
              <a:rPr lang="it-IT" altLang="it-IT" sz="2600" b="1" dirty="0">
                <a:latin typeface="Garamond" charset="0"/>
                <a:ea typeface="Garamond" charset="0"/>
                <a:cs typeface="Garamond" charset="0"/>
              </a:rPr>
              <a:t>si considerano commesse ad ogni singolo transito, cioè </a:t>
            </a:r>
            <a:r>
              <a:rPr lang="it-IT" altLang="it-IT" sz="2600" b="1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nel momento in cui l'utente abbandona l'autostrada </a:t>
            </a:r>
            <a:r>
              <a:rPr lang="it-IT" altLang="it-IT" sz="2600" b="1" dirty="0">
                <a:latin typeface="Garamond" charset="0"/>
                <a:ea typeface="Garamond" charset="0"/>
                <a:cs typeface="Garamond" charset="0"/>
              </a:rPr>
              <a:t>senza aver provveduto al pagamento del prescritto pedaggio </a:t>
            </a:r>
            <a:r>
              <a:rPr lang="it-IT" altLang="it-IT" sz="2600" dirty="0">
                <a:latin typeface="Garamond" charset="0"/>
                <a:ea typeface="Garamond" charset="0"/>
                <a:cs typeface="Garamond" charset="0"/>
              </a:rPr>
              <a:t>(in quel momento, infatti, nasce l'obbligo di </a:t>
            </a:r>
            <a:r>
              <a:rPr lang="it-IT" altLang="it-IT" sz="2600" dirty="0" smtClean="0">
                <a:latin typeface="Garamond" charset="0"/>
                <a:ea typeface="Garamond" charset="0"/>
                <a:cs typeface="Garamond" charset="0"/>
              </a:rPr>
              <a:t>pagamento</a:t>
            </a:r>
            <a:endParaRPr lang="it-IT" altLang="it-IT" sz="2600" dirty="0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endParaRPr lang="it-IT" altLang="it-IT" sz="800" b="1" i="1" dirty="0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r>
              <a:rPr lang="it-IT" altLang="it-IT" sz="2600" b="1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altLang="it-IT" sz="2600" dirty="0">
                <a:latin typeface="Garamond" charset="0"/>
                <a:ea typeface="Garamond" charset="0"/>
                <a:cs typeface="Garamond" charset="0"/>
              </a:rPr>
              <a:t>Si segnalano (e si contestano) </a:t>
            </a:r>
            <a:r>
              <a:rPr lang="it-IT" altLang="it-IT" sz="2600" b="1" dirty="0">
                <a:latin typeface="Garamond" charset="0"/>
                <a:ea typeface="Garamond" charset="0"/>
                <a:cs typeface="Garamond" charset="0"/>
              </a:rPr>
              <a:t>tante violazioni quanti sono i transiti autostradali per i quali non sono stati</a:t>
            </a:r>
            <a:r>
              <a:rPr lang="it-IT" altLang="it-IT" sz="2600" dirty="0">
                <a:latin typeface="Garamond" charset="0"/>
                <a:ea typeface="Garamond" charset="0"/>
                <a:cs typeface="Garamond" charset="0"/>
              </a:rPr>
              <a:t> corrisposti il pedaggio</a:t>
            </a:r>
          </a:p>
          <a:p>
            <a:pPr algn="just">
              <a:buFont typeface="Wingdings" charset="2"/>
              <a:buChar char="v"/>
            </a:pPr>
            <a:endParaRPr lang="it-IT" altLang="it-IT" sz="800" b="1" i="1" dirty="0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r>
              <a:rPr lang="it-IT" altLang="it-IT" sz="2600" b="1" dirty="0">
                <a:latin typeface="Garamond" charset="0"/>
                <a:ea typeface="Garamond" charset="0"/>
                <a:cs typeface="Garamond" charset="0"/>
              </a:rPr>
              <a:t> A nulla rilevano le modalità di pagamento </a:t>
            </a:r>
            <a:r>
              <a:rPr lang="it-IT" altLang="it-IT" sz="2600" dirty="0">
                <a:latin typeface="Garamond" charset="0"/>
                <a:ea typeface="Garamond" charset="0"/>
                <a:cs typeface="Garamond" charset="0"/>
              </a:rPr>
              <a:t>(successivo) </a:t>
            </a:r>
            <a:r>
              <a:rPr lang="it-IT" altLang="it-IT" sz="2600" b="1" dirty="0">
                <a:latin typeface="Garamond" charset="0"/>
                <a:ea typeface="Garamond" charset="0"/>
                <a:cs typeface="Garamond" charset="0"/>
              </a:rPr>
              <a:t>previste dalle Concessionarie </a:t>
            </a:r>
            <a:r>
              <a:rPr lang="it-IT" altLang="it-IT" sz="2600" dirty="0">
                <a:latin typeface="Garamond" charset="0"/>
                <a:ea typeface="Garamond" charset="0"/>
                <a:cs typeface="Garamond" charset="0"/>
              </a:rPr>
              <a:t>(</a:t>
            </a:r>
            <a:r>
              <a:rPr lang="it-IT" altLang="it-IT" sz="2600" i="1" dirty="0">
                <a:latin typeface="Garamond" charset="0"/>
                <a:ea typeface="Garamond" charset="0"/>
                <a:cs typeface="Garamond" charset="0"/>
              </a:rPr>
              <a:t>ad es. : pagamento nei successivi 15 gg.  o dopo ulteriore lettera di sollecito) </a:t>
            </a:r>
            <a:r>
              <a:rPr lang="it-IT" altLang="it-IT" sz="2600" dirty="0">
                <a:latin typeface="Garamond" charset="0"/>
                <a:ea typeface="Garamond" charset="0"/>
                <a:cs typeface="Garamond" charset="0"/>
              </a:rPr>
              <a:t>ai fini della determinazione del </a:t>
            </a:r>
            <a:r>
              <a:rPr lang="it-IT" altLang="it-IT" sz="2600" b="1" i="1" dirty="0" err="1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dies</a:t>
            </a:r>
            <a:r>
              <a:rPr lang="it-IT" altLang="it-IT" sz="2600" b="1" i="1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 a quo </a:t>
            </a:r>
            <a:r>
              <a:rPr lang="it-IT" altLang="it-IT" sz="2600" dirty="0">
                <a:latin typeface="Garamond" charset="0"/>
                <a:ea typeface="Garamond" charset="0"/>
                <a:cs typeface="Garamond" charset="0"/>
              </a:rPr>
              <a:t>da cui decorre il termine di notifica del verbale di contestazione</a:t>
            </a:r>
            <a:endParaRPr lang="it-IT" altLang="it-IT" sz="26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0D27C-F2BD-F142-88F3-BD33A81C573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2292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12293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97013" y="373063"/>
            <a:ext cx="8610600" cy="1292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Data commissione illecito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55625" y="1839913"/>
            <a:ext cx="10820400" cy="44450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L'inadempimento, infatti, si concretizza nel momento stesso in cui il </a:t>
            </a:r>
            <a:r>
              <a:rPr lang="it-IT" sz="2600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credito è certo, liquido ed esigibile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, quando, cioè, 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l'utente lascia l'autostrada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 senza provvedere al pagamento del pedaggio</a:t>
            </a: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endParaRPr lang="it-IT" sz="1000" b="1" dirty="0">
              <a:latin typeface="Garamond" charset="0"/>
              <a:ea typeface="Garamond" charset="0"/>
              <a:cs typeface="Garamond" charset="0"/>
            </a:endParaRP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Le possibilità offerte dalle Concessionarie di 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pagare entro un dato termine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(o addirittura entro un secondo termine di sollecito) rientrano esclusivamente nelle 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modalità di gestione del credito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 da parte delle stesse Concessionarie e </a:t>
            </a:r>
            <a:r>
              <a:rPr lang="it-IT" sz="2600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non rilevano ai fini sanzionatori</a:t>
            </a:r>
            <a:r>
              <a:rPr lang="it-IT" sz="2600" b="1" dirty="0">
                <a:latin typeface="Garamond" charset="0"/>
                <a:ea typeface="Garamond" charset="0"/>
                <a:cs typeface="Garamond" charset="0"/>
              </a:rPr>
              <a:t> </a:t>
            </a:r>
            <a:endParaRPr lang="it-IT" sz="2600" b="1" dirty="0" smtClean="0">
              <a:latin typeface="Garamond" charset="0"/>
              <a:ea typeface="Garamond" charset="0"/>
              <a:cs typeface="Garamond" charset="0"/>
            </a:endParaRP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endParaRPr lang="it-IT" sz="1000" b="1" dirty="0" smtClean="0">
              <a:latin typeface="Garamond" charset="0"/>
              <a:ea typeface="Garamond" charset="0"/>
              <a:cs typeface="Garamond" charset="0"/>
            </a:endParaRP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it-IT" sz="2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Facendo decorrere i tempi di notifica dal transito autostradale, il trasgressore non potrà lamentare una tardiva notifica del verbale (che deve aver luogo 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entro il termine di 90 giorni dalla data dell'effettivo accertamento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)</a:t>
            </a:r>
            <a:endParaRPr lang="it-IT" sz="2600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600" b="1" dirty="0" smtClean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91BB2-A879-7F4D-A6CB-CE2430CDA7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3316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13317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97013" y="373063"/>
            <a:ext cx="8610600" cy="1292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Personale qualificato </a:t>
            </a:r>
            <a:r>
              <a:rPr lang="it-IT" sz="2400" smtClean="0">
                <a:latin typeface="Garamond" charset="0"/>
                <a:ea typeface="Garamond" charset="0"/>
                <a:cs typeface="Garamond" charset="0"/>
              </a:rPr>
              <a:t>della concessionaria</a:t>
            </a:r>
            <a:endParaRPr lang="it-IT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4338" name="Segnaposto contenuto 1"/>
          <p:cNvSpPr>
            <a:spLocks noGrp="1"/>
          </p:cNvSpPr>
          <p:nvPr>
            <p:ph idx="1"/>
          </p:nvPr>
        </p:nvSpPr>
        <p:spPr>
          <a:xfrm>
            <a:off x="511175" y="1941513"/>
            <a:ext cx="10820400" cy="4445000"/>
          </a:xfrm>
        </p:spPr>
        <p:txBody>
          <a:bodyPr/>
          <a:lstStyle/>
          <a:p>
            <a:pPr algn="just">
              <a:buFont typeface="Wingdings" charset="2"/>
              <a:buChar char="v"/>
            </a:pPr>
            <a:r>
              <a:rPr lang="it-IT" altLang="it-IT" sz="2600" b="1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Ai sensi del comma 11 dell'art. 176 del C.d.S.   il </a:t>
            </a:r>
            <a:r>
              <a:rPr lang="it-IT" altLang="it-IT" sz="2600" b="1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personale qualificato delle Concessionarie è abilitato ai servizi di polizia stradale </a:t>
            </a: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anche se </a:t>
            </a:r>
            <a:r>
              <a:rPr lang="it-IT" altLang="it-IT" sz="2600" b="1">
                <a:latin typeface="Garamond" charset="0"/>
                <a:ea typeface="Garamond" charset="0"/>
                <a:cs typeface="Garamond" charset="0"/>
              </a:rPr>
              <a:t>limitatamente </a:t>
            </a: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alla prevenzione e accertamento delle </a:t>
            </a:r>
            <a:r>
              <a:rPr lang="it-IT" altLang="it-IT" sz="2600" b="1">
                <a:latin typeface="Garamond" charset="0"/>
                <a:ea typeface="Garamond" charset="0"/>
                <a:cs typeface="Garamond" charset="0"/>
              </a:rPr>
              <a:t>violazioni del l'obbligo di pagamento del pedaggio</a:t>
            </a:r>
          </a:p>
          <a:p>
            <a:pPr algn="just">
              <a:buFont typeface="Wingdings" charset="2"/>
              <a:buChar char="v"/>
            </a:pPr>
            <a:endParaRPr lang="it-IT" altLang="it-IT" sz="2600" b="1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r>
              <a:rPr lang="it-IT" altLang="it-IT" sz="2600" b="1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Durante l'espletamento di tale attività, pertanto, opera nella veste di </a:t>
            </a:r>
            <a:r>
              <a:rPr lang="it-IT" altLang="it-IT" sz="2600" b="1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pubblico ufficiale</a:t>
            </a:r>
            <a:r>
              <a:rPr lang="it-IT" altLang="it-IT" sz="2600" b="1"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 algn="just">
              <a:buFont typeface="Wingdings" charset="2"/>
              <a:buChar char="v"/>
            </a:pPr>
            <a:endParaRPr lang="it-IT" altLang="it-IT" sz="2600" b="1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r>
              <a:rPr lang="it-IT" altLang="it-IT" sz="2600" b="1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Il </a:t>
            </a:r>
            <a:r>
              <a:rPr lang="it-IT" altLang="it-IT" sz="2600" b="1">
                <a:latin typeface="Garamond" charset="0"/>
                <a:ea typeface="Garamond" charset="0"/>
                <a:cs typeface="Garamond" charset="0"/>
              </a:rPr>
              <a:t>modello di segnalazione </a:t>
            </a: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della violazione accertata è </a:t>
            </a:r>
            <a:r>
              <a:rPr lang="it-IT" altLang="it-IT" sz="2600" b="1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atto pubblico</a:t>
            </a:r>
            <a:endParaRPr lang="it-IT" altLang="it-IT" sz="2600" b="1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02DC0-A9EF-6B49-80DC-17688810269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4340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14341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97013" y="373063"/>
            <a:ext cx="8610600" cy="1292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Personale qualificato </a:t>
            </a:r>
            <a:r>
              <a:rPr lang="it-IT" sz="2400" smtClean="0">
                <a:latin typeface="Garamond" charset="0"/>
                <a:ea typeface="Garamond" charset="0"/>
                <a:cs typeface="Garamond" charset="0"/>
              </a:rPr>
              <a:t>della concessionaria</a:t>
            </a:r>
            <a:endParaRPr lang="it-IT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5362" name="Segnaposto contenuto 1"/>
          <p:cNvSpPr>
            <a:spLocks noGrp="1"/>
          </p:cNvSpPr>
          <p:nvPr>
            <p:ph idx="1"/>
          </p:nvPr>
        </p:nvSpPr>
        <p:spPr>
          <a:xfrm>
            <a:off x="511175" y="1941513"/>
            <a:ext cx="10820400" cy="4445000"/>
          </a:xfrm>
        </p:spPr>
        <p:txBody>
          <a:bodyPr/>
          <a:lstStyle/>
          <a:p>
            <a:pPr algn="just">
              <a:buFont typeface="Wingdings" charset="2"/>
              <a:buChar char="v"/>
            </a:pP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 Nel mese di giugno 2015, presso la sede della ATIVA è stato organizzato il 1 Corso di Formazione per la Qualificazione del personale delle Concessionarie per i </a:t>
            </a:r>
            <a:r>
              <a:rPr lang="it-IT" altLang="it-IT" sz="2600" b="1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servizi di polizia stradale</a:t>
            </a:r>
            <a:r>
              <a:rPr lang="it-IT" altLang="it-IT" sz="2600" b="1"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 algn="just">
              <a:buFont typeface="Wingdings" charset="2"/>
              <a:buChar char="v"/>
            </a:pPr>
            <a:endParaRPr lang="it-IT" altLang="it-IT" sz="1000" b="1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r>
              <a:rPr lang="it-IT" altLang="it-IT" sz="2600" b="1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Il corso, articolato in 2 giorni, con esame finale, tenuto da Funzionari della Specialità ha visto la partecipazione di n. 18 dipendenti provenienti da n. 8 Concessionarie presenti in Liguria, Piemonte e Valle d'Aosta</a:t>
            </a:r>
          </a:p>
          <a:p>
            <a:pPr algn="just">
              <a:buFont typeface="Wingdings" charset="2"/>
              <a:buChar char="v"/>
            </a:pPr>
            <a:endParaRPr lang="it-IT" altLang="it-IT" sz="1000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 Le materie oggetto di trattazione e approfondimento formativo sono state : Norme Generali, di Comportamento, Prevenzione e Repressione degli illeciti amministrativi, Iter Procedurale, Contenzioso e Pagamenti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79408-F10F-7040-B2EC-AC35107906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5364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15365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97013" y="373063"/>
            <a:ext cx="8610600" cy="1292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Iter PROCEDURALE concessionaria</a:t>
            </a:r>
            <a:endParaRPr lang="it-IT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6386" name="Segnaposto contenuto 1"/>
          <p:cNvSpPr>
            <a:spLocks noGrp="1"/>
          </p:cNvSpPr>
          <p:nvPr>
            <p:ph idx="1"/>
          </p:nvPr>
        </p:nvSpPr>
        <p:spPr>
          <a:xfrm>
            <a:off x="392113" y="2079625"/>
            <a:ext cx="10820400" cy="4445000"/>
          </a:xfrm>
        </p:spPr>
        <p:txBody>
          <a:bodyPr/>
          <a:lstStyle/>
          <a:p>
            <a:pPr marL="514350" indent="-514350" algn="just">
              <a:buFont typeface="Century Gothic" charset="0"/>
              <a:buAutoNum type="arabicPeriod"/>
            </a:pP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altLang="it-IT" sz="2600" b="1">
                <a:latin typeface="Garamond" charset="0"/>
                <a:ea typeface="Garamond" charset="0"/>
                <a:cs typeface="Garamond" charset="0"/>
              </a:rPr>
              <a:t>Uscita del veicolo </a:t>
            </a: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(</a:t>
            </a:r>
            <a:r>
              <a:rPr lang="it-IT" altLang="it-IT" sz="2600" i="1">
                <a:latin typeface="Garamond" charset="0"/>
                <a:ea typeface="Garamond" charset="0"/>
                <a:cs typeface="Garamond" charset="0"/>
              </a:rPr>
              <a:t>in questa prima fase sperimentale solo se </a:t>
            </a:r>
            <a:r>
              <a:rPr lang="it-IT" altLang="it-IT" sz="2600" b="1" i="1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immatricolato in Italia</a:t>
            </a: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) </a:t>
            </a:r>
            <a:r>
              <a:rPr lang="it-IT" altLang="it-IT" sz="2600" b="1">
                <a:latin typeface="Garamond" charset="0"/>
                <a:ea typeface="Garamond" charset="0"/>
                <a:cs typeface="Garamond" charset="0"/>
              </a:rPr>
              <a:t>dal casello autostradale senza che il conducente corrisponda il pedaggio </a:t>
            </a: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(</a:t>
            </a:r>
            <a:r>
              <a:rPr lang="it-IT" altLang="it-IT" sz="2600" i="1">
                <a:latin typeface="Garamond" charset="0"/>
                <a:ea typeface="Garamond" charset="0"/>
                <a:cs typeface="Garamond" charset="0"/>
              </a:rPr>
              <a:t>da tale momento decorre il termine di 90 giorni entro cui procedere alla notifica dell'eventuale verbale di contestazione</a:t>
            </a: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514350" indent="-514350" algn="just">
              <a:buFont typeface="Century Gothic" charset="0"/>
              <a:buAutoNum type="arabicPeriod"/>
            </a:pPr>
            <a:endParaRPr lang="it-IT" altLang="it-IT" sz="1000">
              <a:latin typeface="Garamond" charset="0"/>
              <a:ea typeface="Garamond" charset="0"/>
              <a:cs typeface="Garamond" charset="0"/>
            </a:endParaRPr>
          </a:p>
          <a:p>
            <a:pPr marL="514350" indent="-514350" algn="just">
              <a:buFont typeface="Century Gothic" charset="0"/>
              <a:buAutoNum type="arabicPeriod"/>
            </a:pP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altLang="it-IT" sz="2600" b="1">
                <a:latin typeface="Garamond" charset="0"/>
                <a:ea typeface="Garamond" charset="0"/>
                <a:cs typeface="Garamond" charset="0"/>
              </a:rPr>
              <a:t>Consegna del rapporto di mancato pagamento all'utente con modalità e termini di pagamento </a:t>
            </a: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(</a:t>
            </a:r>
            <a:r>
              <a:rPr lang="it-IT" altLang="it-IT" sz="2600" i="1">
                <a:latin typeface="Garamond" charset="0"/>
                <a:ea typeface="Garamond" charset="0"/>
                <a:cs typeface="Garamond" charset="0"/>
              </a:rPr>
              <a:t>ad esempio : pagamento entro 15 giorni</a:t>
            </a: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514350" indent="-514350" algn="just">
              <a:buFont typeface="Century Gothic" charset="0"/>
              <a:buAutoNum type="arabicPeriod"/>
            </a:pPr>
            <a:endParaRPr lang="it-IT" altLang="it-IT" sz="1000">
              <a:latin typeface="Garamond" charset="0"/>
              <a:ea typeface="Garamond" charset="0"/>
              <a:cs typeface="Garamond" charset="0"/>
            </a:endParaRPr>
          </a:p>
          <a:p>
            <a:pPr marL="514350" indent="-514350" algn="just">
              <a:buFont typeface="Century Gothic" charset="0"/>
              <a:buAutoNum type="arabicPeriod"/>
            </a:pP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altLang="it-IT" sz="2600" b="1">
                <a:latin typeface="Garamond" charset="0"/>
                <a:ea typeface="Garamond" charset="0"/>
                <a:cs typeface="Garamond" charset="0"/>
              </a:rPr>
              <a:t>In caso di mancato pagamento nel primo termine indicato, viene inoltrato al proprietario/intestazione del veicolo di una lettera con sollecito per il pagamento entro un ulteriore termine </a:t>
            </a: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(</a:t>
            </a:r>
            <a:r>
              <a:rPr lang="it-IT" altLang="it-IT" sz="2600" i="1">
                <a:latin typeface="Garamond" charset="0"/>
                <a:ea typeface="Garamond" charset="0"/>
                <a:cs typeface="Garamond" charset="0"/>
              </a:rPr>
              <a:t>ad esempio : pagamento entro altri 15 giorni</a:t>
            </a:r>
            <a:r>
              <a:rPr lang="it-IT" altLang="it-IT" sz="2600">
                <a:latin typeface="Garamond" charset="0"/>
                <a:ea typeface="Garamond" charset="0"/>
                <a:cs typeface="Garamond" charset="0"/>
              </a:rPr>
              <a:t>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E1731-9CA1-C948-998E-273373D3D7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6388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16389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97013" y="373063"/>
            <a:ext cx="8610600" cy="1292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Iter PROCEDURALE concessionaria</a:t>
            </a:r>
            <a:endParaRPr lang="it-IT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7410" name="Segnaposto contenuto 1"/>
          <p:cNvSpPr>
            <a:spLocks noGrp="1"/>
          </p:cNvSpPr>
          <p:nvPr>
            <p:ph idx="1"/>
          </p:nvPr>
        </p:nvSpPr>
        <p:spPr>
          <a:xfrm>
            <a:off x="392112" y="2079625"/>
            <a:ext cx="11204613" cy="4445000"/>
          </a:xfrm>
        </p:spPr>
        <p:txBody>
          <a:bodyPr/>
          <a:lstStyle/>
          <a:p>
            <a:pPr marL="514350" indent="-514350">
              <a:buFont typeface="Century Gothic" charset="0"/>
              <a:buAutoNum type="arabicPeriod" startAt="4"/>
            </a:pPr>
            <a:r>
              <a:rPr lang="it-IT" altLang="it-IT" sz="2600" b="1" dirty="0">
                <a:latin typeface="Garamond" charset="0"/>
                <a:ea typeface="Garamond" charset="0"/>
                <a:cs typeface="Garamond" charset="0"/>
              </a:rPr>
              <a:t>In assenza di pagamento nonostante il sollecito trasmesso, il dipendente della Concessionaria «qualificato», ne segnala l’accertamento tramite apposito modulo che sottoscrive egli stesso</a:t>
            </a:r>
            <a:br>
              <a:rPr lang="it-IT" altLang="it-IT" sz="2600" b="1" dirty="0">
                <a:latin typeface="Garamond" charset="0"/>
                <a:ea typeface="Garamond" charset="0"/>
                <a:cs typeface="Garamond" charset="0"/>
              </a:rPr>
            </a:br>
            <a:r>
              <a:rPr lang="it-IT" altLang="it-IT" sz="2600" b="1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it-IT" altLang="it-IT" sz="2600" b="1" dirty="0">
                <a:latin typeface="Garamond" charset="0"/>
                <a:ea typeface="Garamond" charset="0"/>
                <a:cs typeface="Garamond" charset="0"/>
              </a:rPr>
            </a:br>
            <a:endParaRPr lang="it-IT" altLang="it-IT" sz="1000" b="1" dirty="0">
              <a:latin typeface="Garamond" charset="0"/>
              <a:ea typeface="Garamond" charset="0"/>
              <a:cs typeface="Garamond" charset="0"/>
            </a:endParaRPr>
          </a:p>
          <a:p>
            <a:pPr marL="514350" indent="-514350" algn="just">
              <a:buFont typeface="Century Gothic" charset="0"/>
              <a:buAutoNum type="arabicPeriod" startAt="4"/>
            </a:pPr>
            <a:r>
              <a:rPr lang="it-IT" altLang="it-IT" sz="2600" b="1" dirty="0">
                <a:latin typeface="Garamond" charset="0"/>
                <a:ea typeface="Garamond" charset="0"/>
                <a:cs typeface="Garamond" charset="0"/>
              </a:rPr>
              <a:t>Tale segnalazione deve essere trasmessa non oltre il 50° giorno dal transito in questione</a:t>
            </a:r>
            <a:endParaRPr lang="it-IT" altLang="it-IT" sz="10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EE542-D703-CC42-BC68-5BA4C218615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17412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17413" name="Immagin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Immagin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97013" y="373063"/>
            <a:ext cx="8610600" cy="1292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DICITURA STANDARDIZZATA</a:t>
            </a:r>
            <a:endParaRPr lang="it-IT" sz="2400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843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828800"/>
            <a:ext cx="92202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15731-2753-4648-873C-18840946A09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18436" name="Gruppo 8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18437" name="Immagin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Immagin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97013" y="373063"/>
            <a:ext cx="8610600" cy="1292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smtClean="0">
                <a:latin typeface="Garamond" charset="0"/>
                <a:ea typeface="Garamond" charset="0"/>
                <a:cs typeface="Garamond" charset="0"/>
              </a:rPr>
              <a:t>Raccomandazioni</a:t>
            </a:r>
            <a:endParaRPr lang="it-IT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2113" y="2079625"/>
            <a:ext cx="10820400" cy="4445000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Per 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trasparenza dell'intero procedimento amministrativo (</a:t>
            </a:r>
            <a:r>
              <a:rPr lang="it-IT" sz="2600" i="1" dirty="0" smtClean="0">
                <a:latin typeface="Garamond" charset="0"/>
                <a:ea typeface="Garamond" charset="0"/>
                <a:cs typeface="Garamond" charset="0"/>
              </a:rPr>
              <a:t>sia per la parte gestita dalla </a:t>
            </a:r>
            <a:r>
              <a:rPr lang="it-IT" sz="2600" b="1" i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Concessionaria</a:t>
            </a:r>
            <a:r>
              <a:rPr lang="it-IT" sz="2600" i="1" dirty="0" smtClean="0">
                <a:latin typeface="Garamond" charset="0"/>
                <a:ea typeface="Garamond" charset="0"/>
                <a:cs typeface="Garamond" charset="0"/>
              </a:rPr>
              <a:t>, che per quella conseguente gestita dalla </a:t>
            </a:r>
            <a:r>
              <a:rPr lang="it-IT" sz="2600" b="1" i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Polizia Stradale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) sarebbe auspicabile che le modalità: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1000" dirty="0">
              <a:latin typeface="Garamond" charset="0"/>
              <a:ea typeface="Garamond" charset="0"/>
              <a:cs typeface="Garamond" charset="0"/>
            </a:endParaRP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 di 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pagamento e di recupero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dei pedaggi non corrisposti al casello</a:t>
            </a: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endParaRPr lang="it-IT" sz="1000" dirty="0">
              <a:latin typeface="Garamond" charset="0"/>
              <a:ea typeface="Garamond" charset="0"/>
              <a:cs typeface="Garamond" charset="0"/>
            </a:endParaRP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 di 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segnalazione e verbalizzazione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degli illeciti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1000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 venissero formalizzate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(e se possibile) rese 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uniformi sull'intero territorio nazionale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(tramite la sottoscrizione di un 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Protocollo </a:t>
            </a:r>
            <a:r>
              <a:rPr lang="it-IT" sz="2600" i="1" dirty="0" smtClean="0">
                <a:latin typeface="Garamond" charset="0"/>
                <a:ea typeface="Garamond" charset="0"/>
                <a:cs typeface="Garamond" charset="0"/>
              </a:rPr>
              <a:t>ad hoc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tra il 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Servizio Polizia Stradale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e l'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AISCAT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)</a:t>
            </a:r>
            <a:endParaRPr lang="it-IT" sz="2600" b="1" dirty="0" smtClean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3BA73-3335-644C-8046-D2F4C34141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9460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19461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0700" y="300038"/>
            <a:ext cx="8610600" cy="12938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smtClean="0">
                <a:latin typeface="Garamond" charset="0"/>
                <a:ea typeface="Garamond" charset="0"/>
                <a:cs typeface="Garamond" charset="0"/>
              </a:rPr>
              <a:t>Premessa</a:t>
            </a:r>
            <a:endParaRPr lang="it-IT" sz="240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050" name="Segnaposto contenuto 2"/>
          <p:cNvSpPr>
            <a:spLocks noGrp="1"/>
          </p:cNvSpPr>
          <p:nvPr>
            <p:ph idx="1"/>
          </p:nvPr>
        </p:nvSpPr>
        <p:spPr>
          <a:xfrm>
            <a:off x="685800" y="1339850"/>
            <a:ext cx="10820400" cy="5183188"/>
          </a:xfrm>
        </p:spPr>
        <p:txBody>
          <a:bodyPr/>
          <a:lstStyle/>
          <a:p>
            <a:pPr>
              <a:buFont typeface="Wingdings" charset="2"/>
              <a:buChar char="v"/>
            </a:pPr>
            <a:endParaRPr lang="it-IT" altLang="it-IT" sz="2400" dirty="0"/>
          </a:p>
          <a:p>
            <a:pPr algn="just">
              <a:buFont typeface="Wingdings" charset="2"/>
              <a:buChar char="v"/>
            </a:pPr>
            <a:r>
              <a:rPr lang="it-IT" altLang="it-IT" sz="2400" dirty="0"/>
              <a:t> </a:t>
            </a:r>
            <a:r>
              <a:rPr lang="it-IT" altLang="it-IT" sz="2400" dirty="0">
                <a:latin typeface="Garamond" charset="0"/>
                <a:ea typeface="Garamond" charset="0"/>
                <a:cs typeface="Garamond" charset="0"/>
              </a:rPr>
              <a:t>Il pedaggio autostradale è una </a:t>
            </a:r>
            <a:r>
              <a:rPr lang="it-IT" altLang="it-IT" sz="2400" b="1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tariffa pubblica</a:t>
            </a:r>
            <a:r>
              <a:rPr lang="it-IT" altLang="it-IT" sz="2400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altLang="it-IT" sz="2400" dirty="0">
                <a:latin typeface="Garamond" charset="0"/>
                <a:ea typeface="Garamond" charset="0"/>
                <a:cs typeface="Garamond" charset="0"/>
              </a:rPr>
              <a:t>in quanto legata all'utilizzazione di beni pubblici anche se </a:t>
            </a:r>
            <a:r>
              <a:rPr lang="it-IT" altLang="it-IT" sz="2400" dirty="0" smtClean="0">
                <a:latin typeface="Garamond" charset="0"/>
                <a:ea typeface="Garamond" charset="0"/>
                <a:cs typeface="Garamond" charset="0"/>
              </a:rPr>
              <a:t>gestiti (in </a:t>
            </a:r>
            <a:r>
              <a:rPr lang="it-IT" altLang="it-IT" sz="2400" dirty="0">
                <a:latin typeface="Garamond" charset="0"/>
                <a:ea typeface="Garamond" charset="0"/>
                <a:cs typeface="Garamond" charset="0"/>
              </a:rPr>
              <a:t>concessione) da terzi (Società Concessionarie)</a:t>
            </a:r>
          </a:p>
          <a:p>
            <a:pPr algn="just">
              <a:buFont typeface="Wingdings" charset="2"/>
              <a:buChar char="v"/>
            </a:pPr>
            <a:endParaRPr lang="it-IT" altLang="it-IT" sz="2400" dirty="0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r>
              <a:rPr lang="it-IT" altLang="it-IT" sz="2400" dirty="0">
                <a:latin typeface="Garamond" charset="0"/>
                <a:ea typeface="Garamond" charset="0"/>
                <a:cs typeface="Garamond" charset="0"/>
              </a:rPr>
              <a:t> "non pagare il pedaggio" oltre che un danno economico per le Concessionarie,  costituisce un </a:t>
            </a:r>
            <a:r>
              <a:rPr lang="it-IT" altLang="it-IT" sz="2400" b="1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mancato introito</a:t>
            </a:r>
            <a:r>
              <a:rPr lang="it-IT" altLang="it-IT" sz="2400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altLang="it-IT" sz="2400" dirty="0">
                <a:latin typeface="Garamond" charset="0"/>
                <a:ea typeface="Garamond" charset="0"/>
                <a:cs typeface="Garamond" charset="0"/>
              </a:rPr>
              <a:t>per lo Stato, cui è riconosciuto, in via diretta e indiretta, circa il 52% del dovuto (diritti di concessione, tassazione degli utili di impresa, ecc.)</a:t>
            </a:r>
          </a:p>
          <a:p>
            <a:pPr algn="just">
              <a:buFont typeface="Wingdings" charset="2"/>
              <a:buChar char="v"/>
            </a:pPr>
            <a:endParaRPr lang="it-IT" altLang="it-IT" sz="2400" dirty="0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r>
              <a:rPr lang="it-IT" altLang="it-IT" sz="2400" dirty="0">
                <a:latin typeface="Garamond" charset="0"/>
                <a:ea typeface="Garamond" charset="0"/>
                <a:cs typeface="Garamond" charset="0"/>
              </a:rPr>
              <a:t> L'omissione del pagamento del pedaggio autostradale, </a:t>
            </a:r>
            <a:r>
              <a:rPr lang="it-IT" altLang="it-IT" sz="2400" b="1" i="1" dirty="0">
                <a:latin typeface="Garamond" charset="0"/>
                <a:ea typeface="Garamond" charset="0"/>
                <a:cs typeface="Garamond" charset="0"/>
              </a:rPr>
              <a:t>non solo nella forma di </a:t>
            </a:r>
            <a:r>
              <a:rPr lang="it-IT" altLang="it-IT" sz="24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altLang="it-IT" sz="2400" b="1" i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elusione</a:t>
            </a:r>
            <a:r>
              <a:rPr lang="it-IT" altLang="it-IT" sz="2400" b="1" i="1" dirty="0" smtClean="0"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it-IT" altLang="it-IT" sz="2400" dirty="0" smtClean="0">
                <a:latin typeface="Garamond" charset="0"/>
                <a:ea typeface="Garamond" charset="0"/>
                <a:cs typeface="Garamond" charset="0"/>
              </a:rPr>
              <a:t>ma </a:t>
            </a:r>
            <a:r>
              <a:rPr lang="it-IT" altLang="it-IT" sz="2400" dirty="0">
                <a:latin typeface="Garamond" charset="0"/>
                <a:ea typeface="Garamond" charset="0"/>
                <a:cs typeface="Garamond" charset="0"/>
              </a:rPr>
              <a:t>soprattutto quale </a:t>
            </a:r>
            <a:r>
              <a:rPr lang="it-IT" altLang="it-IT" sz="2400" b="1" i="1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semplice mancato versamento </a:t>
            </a:r>
            <a:r>
              <a:rPr lang="it-IT" altLang="it-IT" sz="2400" b="1" i="1" dirty="0">
                <a:latin typeface="Garamond" charset="0"/>
                <a:ea typeface="Garamond" charset="0"/>
                <a:cs typeface="Garamond" charset="0"/>
              </a:rPr>
              <a:t>di quanto dovuto nelle mani</a:t>
            </a:r>
            <a:r>
              <a:rPr lang="it-IT" altLang="it-IT" sz="2400" dirty="0"/>
              <a:t> </a:t>
            </a:r>
            <a:r>
              <a:rPr lang="it-IT" altLang="it-IT" sz="2400" dirty="0">
                <a:latin typeface="Garamond" charset="0"/>
                <a:ea typeface="Garamond" charset="0"/>
                <a:cs typeface="Garamond" charset="0"/>
              </a:rPr>
              <a:t>dell'esattore, è in via di esponenziale diffusione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C9F42-469E-C04C-9209-CD23849A37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2052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2053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97013" y="373063"/>
            <a:ext cx="8610600" cy="1292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smtClean="0">
                <a:latin typeface="Garamond" charset="0"/>
                <a:ea typeface="Garamond" charset="0"/>
                <a:cs typeface="Garamond" charset="0"/>
              </a:rPr>
              <a:t>Conclusioni</a:t>
            </a:r>
            <a:endParaRPr lang="it-IT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2113" y="1406525"/>
            <a:ext cx="10820400" cy="511810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 Nelle more di una formalizzazione a carattere nazionale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, attualmente le Concessionarie interessate 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specificheranno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con un documento </a:t>
            </a:r>
            <a:r>
              <a:rPr lang="it-IT" sz="2600" i="1" dirty="0" smtClean="0">
                <a:latin typeface="Garamond" charset="0"/>
                <a:ea typeface="Garamond" charset="0"/>
                <a:cs typeface="Garamond" charset="0"/>
              </a:rPr>
              <a:t>ad hoc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 al Compartimento Polizia Stradale competente l'</a:t>
            </a: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iter procedurale di gestione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 dei mancati pagamenti del pedaggio </a:t>
            </a: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endParaRPr lang="it-IT" sz="1000" b="1" dirty="0">
              <a:latin typeface="Garamond" charset="0"/>
              <a:ea typeface="Garamond" charset="0"/>
              <a:cs typeface="Garamond" charset="0"/>
            </a:endParaRP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it-IT" sz="2600" b="1" dirty="0" smtClean="0">
                <a:latin typeface="Garamond" charset="0"/>
                <a:ea typeface="Garamond" charset="0"/>
                <a:cs typeface="Garamond" charset="0"/>
              </a:rPr>
              <a:t> Tale iter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ripercorrerà tutte le singole fasi e la relativa tempistica adottata (</a:t>
            </a:r>
            <a:r>
              <a:rPr lang="it-IT" sz="2600" i="1" dirty="0" smtClean="0">
                <a:latin typeface="Garamond" charset="0"/>
                <a:ea typeface="Garamond" charset="0"/>
                <a:cs typeface="Garamond" charset="0"/>
              </a:rPr>
              <a:t>ovvero : consegna immediata del rapporto di mancato pagamento è relativo termine di scadenza, inoltro sollecito di pagamento e relativo termine di scadenza, </a:t>
            </a:r>
            <a:r>
              <a:rPr lang="it-IT" sz="2600" b="1" i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indicazione che se entro 50 giorno non perviene il versamento, l'illecito sarà segnalato alla Polizia Stradale per la contestazione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endParaRPr lang="it-IT" sz="1000" b="1" dirty="0" smtClean="0">
              <a:latin typeface="Garamond" charset="0"/>
              <a:ea typeface="Garamond" charset="0"/>
              <a:cs typeface="Garamond" charset="0"/>
            </a:endParaRP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it-IT" sz="26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Tale procedura è operativa presso il Compartimento Polizia Stradale della Liguria dal </a:t>
            </a:r>
            <a:r>
              <a:rPr lang="it-IT" sz="2600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1 ottobre 2015</a:t>
            </a:r>
            <a:r>
              <a:rPr lang="it-IT" sz="2600" dirty="0" smtClean="0">
                <a:latin typeface="Garamond" charset="0"/>
                <a:ea typeface="Garamond" charset="0"/>
                <a:cs typeface="Garamond" charset="0"/>
              </a:rPr>
              <a:t> e nei giorni scorsi alcuni Uffici Verbali del Compartimento Piemonte hanno già elevato i primi contesti ex art. 176-11/21</a:t>
            </a: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endParaRPr lang="it-IT" sz="2600" b="1" dirty="0">
              <a:latin typeface="Garamond" charset="0"/>
              <a:ea typeface="Garamond" charset="0"/>
              <a:cs typeface="Garamond" charset="0"/>
            </a:endParaRPr>
          </a:p>
          <a:p>
            <a:pPr algn="just" fontAlgn="auto">
              <a:spcAft>
                <a:spcPts val="0"/>
              </a:spcAft>
              <a:buFont typeface="Wingdings" charset="2"/>
              <a:buChar char="v"/>
              <a:defRPr/>
            </a:pPr>
            <a:endParaRPr lang="it-IT" sz="2600" b="1" dirty="0" smtClean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FB853-B94D-0442-9365-32084A661D4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20484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20485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6701486" cy="490927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7465543" y="132353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algn="ctr" eaLnBrk="1" hangingPunct="1"/>
            <a:r>
              <a:rPr lang="it-IT" altLang="it-IT" sz="4000" i="1" dirty="0">
                <a:latin typeface="Garamond" charset="0"/>
                <a:ea typeface="Garamond" charset="0"/>
                <a:cs typeface="Garamond" charset="0"/>
              </a:rPr>
              <a:t>Quod sine die </a:t>
            </a:r>
            <a:r>
              <a:rPr lang="it-IT" altLang="it-IT" sz="4000" i="1" dirty="0" err="1" smtClean="0">
                <a:latin typeface="Garamond" charset="0"/>
                <a:ea typeface="Garamond" charset="0"/>
                <a:cs typeface="Garamond" charset="0"/>
              </a:rPr>
              <a:t>debetur</a:t>
            </a:r>
            <a:r>
              <a:rPr lang="it-IT" altLang="it-IT" sz="4000" i="1" dirty="0" smtClean="0">
                <a:latin typeface="Garamond" charset="0"/>
                <a:ea typeface="Garamond" charset="0"/>
                <a:cs typeface="Garamond" charset="0"/>
              </a:rPr>
              <a:t>,</a:t>
            </a:r>
          </a:p>
          <a:p>
            <a:pPr algn="ctr" eaLnBrk="1" hangingPunct="1"/>
            <a:r>
              <a:rPr lang="it-IT" altLang="it-IT" sz="4000" i="1" dirty="0" err="1" smtClean="0">
                <a:latin typeface="Garamond" charset="0"/>
                <a:ea typeface="Garamond" charset="0"/>
                <a:cs typeface="Garamond" charset="0"/>
              </a:rPr>
              <a:t>statim</a:t>
            </a:r>
            <a:r>
              <a:rPr lang="it-IT" altLang="it-IT" sz="4000" i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altLang="it-IT" sz="4000" i="1" dirty="0" err="1">
                <a:latin typeface="Garamond" charset="0"/>
                <a:ea typeface="Garamond" charset="0"/>
                <a:cs typeface="Garamond" charset="0"/>
              </a:rPr>
              <a:t>debetur</a:t>
            </a:r>
            <a:endParaRPr lang="it-IT" altLang="it-IT" sz="4000" i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7334855" y="3162070"/>
            <a:ext cx="45107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algn="ctr" eaLnBrk="1" hangingPunct="1"/>
            <a:r>
              <a:rPr lang="it-IT" altLang="it-IT" sz="2800" i="1" dirty="0">
                <a:latin typeface="Garamond" charset="0"/>
                <a:ea typeface="Garamond" charset="0"/>
                <a:cs typeface="Garamond" charset="0"/>
              </a:rPr>
              <a:t>Ciò che è dovuto senza una data, </a:t>
            </a:r>
            <a:endParaRPr lang="it-IT" altLang="it-IT" sz="2800" i="1" dirty="0" smtClean="0">
              <a:latin typeface="Garamond" charset="0"/>
              <a:ea typeface="Garamond" charset="0"/>
              <a:cs typeface="Garamond" charset="0"/>
            </a:endParaRPr>
          </a:p>
          <a:p>
            <a:pPr algn="ctr" eaLnBrk="1" hangingPunct="1"/>
            <a:r>
              <a:rPr lang="it-IT" altLang="it-IT" sz="2800" i="1" dirty="0" smtClean="0">
                <a:latin typeface="Garamond" charset="0"/>
                <a:ea typeface="Garamond" charset="0"/>
                <a:cs typeface="Garamond" charset="0"/>
              </a:rPr>
              <a:t> è  </a:t>
            </a:r>
            <a:r>
              <a:rPr lang="it-IT" altLang="it-IT" sz="2800" i="1" dirty="0">
                <a:latin typeface="Garamond" charset="0"/>
                <a:ea typeface="Garamond" charset="0"/>
                <a:cs typeface="Garamond" charset="0"/>
              </a:rPr>
              <a:t>dovuto immediatamente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7617943" y="4398755"/>
            <a:ext cx="4267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algn="ctr" eaLnBrk="1" hangingPunct="1"/>
            <a:endParaRPr lang="it-IT" altLang="it-IT" sz="3200" i="1" dirty="0" smtClean="0">
              <a:latin typeface="Garamond" charset="0"/>
              <a:ea typeface="Garamond" charset="0"/>
              <a:cs typeface="Garamond" charset="0"/>
            </a:endParaRPr>
          </a:p>
          <a:p>
            <a:pPr algn="ctr" eaLnBrk="1" hangingPunct="1"/>
            <a:r>
              <a:rPr lang="it-IT" altLang="it-IT" sz="3200" i="1" dirty="0" smtClean="0">
                <a:latin typeface="Garamond" charset="0"/>
                <a:ea typeface="Garamond" charset="0"/>
                <a:cs typeface="Garamond" charset="0"/>
              </a:rPr>
              <a:t>Grazie </a:t>
            </a:r>
            <a:r>
              <a:rPr lang="it-IT" altLang="it-IT" sz="3200" i="1" dirty="0">
                <a:latin typeface="Garamond" charset="0"/>
                <a:ea typeface="Garamond" charset="0"/>
                <a:cs typeface="Garamond" charset="0"/>
              </a:rPr>
              <a:t>per l’attenzione</a:t>
            </a:r>
          </a:p>
          <a:p>
            <a:pPr eaLnBrk="1" hangingPunct="1"/>
            <a:endParaRPr lang="it-IT" altLang="it-IT" sz="3200" b="1" dirty="0">
              <a:latin typeface="Garamond" charset="0"/>
              <a:ea typeface="Garamond" charset="0"/>
              <a:cs typeface="Garamond" charset="0"/>
            </a:endParaRPr>
          </a:p>
          <a:p>
            <a:pPr algn="r" eaLnBrk="1" hangingPunct="1"/>
            <a:r>
              <a:rPr lang="it-IT" altLang="it-IT" b="1" dirty="0">
                <a:latin typeface="Garamond" charset="0"/>
                <a:ea typeface="Garamond" charset="0"/>
                <a:cs typeface="Garamond" charset="0"/>
              </a:rPr>
              <a:t>Dr. Roberto </a:t>
            </a:r>
            <a:r>
              <a:rPr lang="it-IT" altLang="it-IT" b="1" dirty="0" err="1">
                <a:latin typeface="Garamond" charset="0"/>
                <a:ea typeface="Garamond" charset="0"/>
                <a:cs typeface="Garamond" charset="0"/>
              </a:rPr>
              <a:t>Campisi</a:t>
            </a:r>
            <a:endParaRPr lang="it-IT" altLang="it-IT" b="1" dirty="0">
              <a:latin typeface="Garamond" charset="0"/>
              <a:ea typeface="Garamond" charset="0"/>
              <a:cs typeface="Garamond" charset="0"/>
            </a:endParaRPr>
          </a:p>
          <a:p>
            <a:pPr algn="r" eaLnBrk="1" hangingPunct="1"/>
            <a:r>
              <a:rPr lang="it-IT" altLang="it-IT" sz="1400" i="1" dirty="0">
                <a:latin typeface="Garamond" charset="0"/>
                <a:ea typeface="Garamond" charset="0"/>
                <a:cs typeface="Garamond" charset="0"/>
              </a:rPr>
              <a:t>roberto.campisi@poliziadistato.it</a:t>
            </a:r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E57D1-5024-1A40-8DD4-E1C1792E65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21510" name="Gruppo 17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21511" name="Immagin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Immagin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6238" y="285750"/>
            <a:ext cx="8610600" cy="1293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Entità </a:t>
            </a:r>
            <a:r>
              <a:rPr lang="it-IT" sz="2400" smtClean="0">
                <a:latin typeface="Garamond" charset="0"/>
                <a:ea typeface="Garamond" charset="0"/>
                <a:cs typeface="Garamond" charset="0"/>
              </a:rPr>
              <a:t>del fenomeno</a:t>
            </a:r>
            <a:endParaRPr lang="it-IT" sz="240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074" name="Segnaposto contenuto 2"/>
          <p:cNvSpPr>
            <a:spLocks noGrp="1"/>
          </p:cNvSpPr>
          <p:nvPr>
            <p:ph idx="1"/>
          </p:nvPr>
        </p:nvSpPr>
        <p:spPr>
          <a:xfrm>
            <a:off x="685800" y="1339850"/>
            <a:ext cx="10820400" cy="5183188"/>
          </a:xfrm>
        </p:spPr>
        <p:txBody>
          <a:bodyPr/>
          <a:lstStyle/>
          <a:p>
            <a:pPr>
              <a:buFont typeface="Wingdings" charset="2"/>
              <a:buChar char="v"/>
            </a:pPr>
            <a:endParaRPr lang="it-IT" altLang="it-IT" sz="2400"/>
          </a:p>
          <a:p>
            <a:pPr algn="just">
              <a:buFont typeface="Wingdings" charset="2"/>
              <a:buChar char="v"/>
            </a:pPr>
            <a:r>
              <a:rPr lang="it-IT" altLang="it-IT" sz="2400">
                <a:latin typeface="Garamond" charset="0"/>
                <a:ea typeface="Garamond" charset="0"/>
                <a:cs typeface="Garamond" charset="0"/>
              </a:rPr>
              <a:t> Nell'anno 2013, con circa 6 milioni di rapporti per mancati pagamenti, si è stimato un </a:t>
            </a:r>
            <a:r>
              <a:rPr lang="it-IT" altLang="it-IT" sz="2400" b="1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mancato introito</a:t>
            </a:r>
            <a:r>
              <a:rPr lang="it-IT" altLang="it-IT" sz="2400" b="1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altLang="it-IT" sz="2400">
                <a:latin typeface="Garamond" charset="0"/>
                <a:ea typeface="Garamond" charset="0"/>
                <a:cs typeface="Garamond" charset="0"/>
              </a:rPr>
              <a:t>pari a 120 milioni di euro (il 25% riconducibile a veicoli immatricolati all'estero) </a:t>
            </a:r>
          </a:p>
          <a:p>
            <a:pPr algn="just">
              <a:buFont typeface="Wingdings" charset="2"/>
              <a:buChar char="v"/>
            </a:pPr>
            <a:endParaRPr lang="it-IT" altLang="it-IT" sz="2400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r>
              <a:rPr lang="it-IT" altLang="it-IT" sz="2400">
                <a:latin typeface="Garamond" charset="0"/>
                <a:ea typeface="Garamond" charset="0"/>
                <a:cs typeface="Garamond" charset="0"/>
              </a:rPr>
              <a:t> Nell'anno 2014, lo studio del fenomeno ha evidenziato che il 34% degli importi non corrisposti è riconducibile ai c.d. "</a:t>
            </a:r>
            <a:r>
              <a:rPr lang="it-IT" altLang="it-IT" sz="2400" b="1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utenti recidivi</a:t>
            </a:r>
            <a:r>
              <a:rPr lang="it-IT" altLang="it-IT" sz="2400">
                <a:latin typeface="Garamond" charset="0"/>
                <a:ea typeface="Garamond" charset="0"/>
                <a:cs typeface="Garamond" charset="0"/>
              </a:rPr>
              <a:t>" (più di 5 mancati pagamenti nel corso dell'anno)</a:t>
            </a:r>
          </a:p>
          <a:p>
            <a:pPr algn="just">
              <a:buFont typeface="Wingdings" charset="2"/>
              <a:buChar char="v"/>
            </a:pPr>
            <a:endParaRPr lang="it-IT" altLang="it-IT" sz="2400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r>
              <a:rPr lang="it-IT" altLang="it-IT" sz="2400">
                <a:latin typeface="Garamond" charset="0"/>
                <a:ea typeface="Garamond" charset="0"/>
                <a:cs typeface="Garamond" charset="0"/>
              </a:rPr>
              <a:t> Il mancato incasso del pedaggio da parte della Concessionaria Autostradale comporta </a:t>
            </a:r>
            <a:r>
              <a:rPr lang="it-IT" altLang="it-IT" sz="2400" b="1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un minor gettito per le casse dello Stato </a:t>
            </a:r>
            <a:r>
              <a:rPr lang="it-IT" altLang="it-IT" sz="2400">
                <a:latin typeface="Garamond" charset="0"/>
                <a:ea typeface="Garamond" charset="0"/>
                <a:cs typeface="Garamond" charset="0"/>
              </a:rPr>
              <a:t>(si ribadisce il 52% del complessivo dovuto)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50D5B-588B-0A40-A3DA-6308DAA893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3076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3077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6238" y="285750"/>
            <a:ext cx="8610600" cy="1293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L'attività di contrasto</a:t>
            </a:r>
            <a:endParaRPr lang="it-IT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098" name="Segnaposto contenuto 2"/>
          <p:cNvSpPr>
            <a:spLocks noGrp="1"/>
          </p:cNvSpPr>
          <p:nvPr>
            <p:ph idx="1"/>
          </p:nvPr>
        </p:nvSpPr>
        <p:spPr>
          <a:xfrm>
            <a:off x="815975" y="1716088"/>
            <a:ext cx="10820400" cy="4097337"/>
          </a:xfrm>
        </p:spPr>
        <p:txBody>
          <a:bodyPr/>
          <a:lstStyle/>
          <a:p>
            <a:pPr>
              <a:buFont typeface="Wingdings" charset="2"/>
              <a:buChar char="v"/>
            </a:pPr>
            <a:endParaRPr lang="it-IT" altLang="it-IT" sz="2400" dirty="0"/>
          </a:p>
          <a:p>
            <a:pPr algn="just">
              <a:buFont typeface="Wingdings" charset="2"/>
              <a:buChar char="v"/>
            </a:pPr>
            <a:r>
              <a:rPr lang="it-IT" altLang="it-IT" sz="2400" dirty="0">
                <a:latin typeface="Garamond" charset="0"/>
                <a:ea typeface="Garamond" charset="0"/>
                <a:cs typeface="Garamond" charset="0"/>
              </a:rPr>
              <a:t> Finora il fenomeno è stato contrastato perseguendo le condotte mirate ad </a:t>
            </a:r>
            <a:r>
              <a:rPr lang="it-IT" altLang="it-IT" sz="2400" b="1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eludere </a:t>
            </a:r>
            <a:r>
              <a:rPr lang="it-IT" altLang="it-IT" sz="2400" dirty="0">
                <a:latin typeface="Garamond" charset="0"/>
                <a:ea typeface="Garamond" charset="0"/>
                <a:cs typeface="Garamond" charset="0"/>
              </a:rPr>
              <a:t>il pagamento del pedaggio autostradale a norma </a:t>
            </a:r>
            <a:r>
              <a:rPr lang="it-IT" altLang="it-IT" sz="2400" b="1" dirty="0">
                <a:latin typeface="Garamond" charset="0"/>
                <a:ea typeface="Garamond" charset="0"/>
                <a:cs typeface="Garamond" charset="0"/>
              </a:rPr>
              <a:t>dell'art. 176/17 </a:t>
            </a:r>
            <a:r>
              <a:rPr lang="it-IT" altLang="it-IT" sz="2400" b="1" dirty="0" smtClean="0">
                <a:latin typeface="Garamond" charset="0"/>
                <a:ea typeface="Garamond" charset="0"/>
                <a:cs typeface="Garamond" charset="0"/>
              </a:rPr>
              <a:t>comma </a:t>
            </a:r>
            <a:r>
              <a:rPr lang="it-IT" altLang="it-IT" sz="2400" b="1" dirty="0">
                <a:latin typeface="Garamond" charset="0"/>
                <a:ea typeface="Garamond" charset="0"/>
                <a:cs typeface="Garamond" charset="0"/>
              </a:rPr>
              <a:t>del </a:t>
            </a:r>
            <a:r>
              <a:rPr lang="it-IT" altLang="it-IT" sz="2400" dirty="0">
                <a:latin typeface="Garamond" charset="0"/>
                <a:ea typeface="Garamond" charset="0"/>
                <a:cs typeface="Garamond" charset="0"/>
              </a:rPr>
              <a:t>C.d.S., anche attraverso il </a:t>
            </a:r>
            <a:r>
              <a:rPr lang="it-IT" altLang="it-IT" sz="2400" b="1" dirty="0">
                <a:latin typeface="Garamond" charset="0"/>
                <a:ea typeface="Garamond" charset="0"/>
                <a:cs typeface="Garamond" charset="0"/>
              </a:rPr>
              <a:t>T.U.R. </a:t>
            </a:r>
            <a:r>
              <a:rPr lang="it-IT" altLang="it-IT" sz="2400" dirty="0">
                <a:latin typeface="Garamond" charset="0"/>
                <a:ea typeface="Garamond" charset="0"/>
                <a:cs typeface="Garamond" charset="0"/>
              </a:rPr>
              <a:t>(Transito Utenti Recidivi)</a:t>
            </a:r>
          </a:p>
          <a:p>
            <a:pPr algn="just">
              <a:buFont typeface="Wingdings" charset="2"/>
              <a:buChar char="v"/>
            </a:pPr>
            <a:endParaRPr lang="it-IT" altLang="it-IT" sz="2400" dirty="0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endParaRPr lang="it-IT" altLang="it-IT" sz="2400" dirty="0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r>
              <a:rPr lang="it-IT" altLang="it-IT" sz="2400" dirty="0">
                <a:latin typeface="Garamond" charset="0"/>
                <a:ea typeface="Garamond" charset="0"/>
                <a:cs typeface="Garamond" charset="0"/>
              </a:rPr>
              <a:t> L'azione di contrasto per essere efficace, però, necessità della </a:t>
            </a:r>
            <a:r>
              <a:rPr lang="it-IT" altLang="it-IT" sz="2400" b="1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querela</a:t>
            </a:r>
            <a:r>
              <a:rPr lang="it-IT" altLang="it-IT" sz="2400" dirty="0">
                <a:latin typeface="Garamond" charset="0"/>
                <a:ea typeface="Garamond" charset="0"/>
                <a:cs typeface="Garamond" charset="0"/>
              </a:rPr>
              <a:t> da parte della Concessionaria per configurare il reato di </a:t>
            </a:r>
            <a:r>
              <a:rPr lang="it-IT" altLang="it-IT" sz="2400" b="1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truffa o insolvenza fraudolenta </a:t>
            </a:r>
            <a:r>
              <a:rPr lang="it-IT" altLang="it-IT" sz="2400" dirty="0">
                <a:latin typeface="Garamond" charset="0"/>
                <a:ea typeface="Garamond" charset="0"/>
                <a:cs typeface="Garamond" charset="0"/>
              </a:rPr>
              <a:t>ed ottenere il sequestro preventivo del veicolo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528AD-F77E-664E-A1A6-759405452E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4100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4101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6238" y="285750"/>
            <a:ext cx="8610600" cy="1293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Articolo 176 c.d.s. – comma 17</a:t>
            </a:r>
            <a:br>
              <a:rPr lang="it-IT" sz="2400" dirty="0" smtClean="0">
                <a:latin typeface="Garamond" charset="0"/>
                <a:ea typeface="Garamond" charset="0"/>
                <a:cs typeface="Garamond" charset="0"/>
              </a:rPr>
            </a:b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Elusione pagamento pedaggio</a:t>
            </a:r>
            <a:endParaRPr lang="it-IT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3113" y="2614613"/>
            <a:ext cx="10820400" cy="25463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endParaRPr lang="it-IT" sz="2400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17. </a:t>
            </a:r>
            <a:r>
              <a:rPr lang="it-IT" sz="2400" i="1" dirty="0" smtClean="0">
                <a:latin typeface="Garamond" charset="0"/>
                <a:ea typeface="Garamond" charset="0"/>
                <a:cs typeface="Garamond" charset="0"/>
              </a:rPr>
              <a:t>Chiunque transita </a:t>
            </a:r>
            <a:r>
              <a:rPr lang="it-IT" sz="2400" b="1" i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senza fermarsi</a:t>
            </a:r>
            <a:r>
              <a:rPr lang="it-IT" sz="2400" i="1" dirty="0" smtClean="0">
                <a:latin typeface="Garamond" charset="0"/>
                <a:ea typeface="Garamond" charset="0"/>
                <a:cs typeface="Garamond" charset="0"/>
              </a:rPr>
              <a:t> in corrispondenza delle stazioni, </a:t>
            </a:r>
            <a:r>
              <a:rPr lang="it-IT" sz="2400" b="1" i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creando pericolo</a:t>
            </a:r>
            <a:r>
              <a:rPr lang="it-IT" sz="2400" i="1" dirty="0" smtClean="0">
                <a:latin typeface="Garamond" charset="0"/>
                <a:ea typeface="Garamond" charset="0"/>
                <a:cs typeface="Garamond" charset="0"/>
              </a:rPr>
              <a:t> per la circolazione, nonché per la sicurezza individuale e collettiva, ovvero ponga in essere </a:t>
            </a:r>
            <a:r>
              <a:rPr lang="it-IT" sz="2400" b="1" i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qualsiasi atto</a:t>
            </a:r>
            <a:r>
              <a:rPr lang="it-IT" sz="2400" i="1" dirty="0" smtClean="0">
                <a:latin typeface="Garamond" charset="0"/>
                <a:ea typeface="Garamond" charset="0"/>
                <a:cs typeface="Garamond" charset="0"/>
              </a:rPr>
              <a:t> al fine di eludere in tutto o in parte il pagamento del pedaggio, è soggetto, </a:t>
            </a:r>
            <a:r>
              <a:rPr lang="it-IT" sz="2400" b="1" i="1" u="sng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salvo che il fatto costituisca reato</a:t>
            </a:r>
            <a:r>
              <a:rPr lang="it-IT" sz="2400" i="1" dirty="0" smtClean="0">
                <a:latin typeface="Garamond" charset="0"/>
                <a:ea typeface="Garamond" charset="0"/>
                <a:cs typeface="Garamond" charset="0"/>
              </a:rPr>
              <a:t>, alla sanzione amministrativa del pagamento di una somma di euro 422,00 a euro 1.695,00</a:t>
            </a:r>
            <a:endParaRPr lang="it-IT" sz="2400" dirty="0" smtClean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69CD0-CA33-2C4B-9FA1-FC4A19031B0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5124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5125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egnaposto contenuto 2"/>
          <p:cNvSpPr>
            <a:spLocks noGrp="1"/>
          </p:cNvSpPr>
          <p:nvPr>
            <p:ph idx="1"/>
          </p:nvPr>
        </p:nvSpPr>
        <p:spPr>
          <a:xfrm>
            <a:off x="815975" y="1716088"/>
            <a:ext cx="10820400" cy="4097337"/>
          </a:xfrm>
        </p:spPr>
        <p:txBody>
          <a:bodyPr/>
          <a:lstStyle/>
          <a:p>
            <a:pPr>
              <a:buFont typeface="Wingdings" charset="2"/>
              <a:buChar char="v"/>
            </a:pPr>
            <a:endParaRPr lang="it-IT" altLang="it-IT" sz="2400"/>
          </a:p>
          <a:p>
            <a:pPr algn="just">
              <a:buFont typeface="Wingdings" charset="2"/>
              <a:buChar char="v"/>
            </a:pPr>
            <a:r>
              <a:rPr lang="it-IT" altLang="it-IT" sz="2400">
                <a:latin typeface="Garamond" charset="0"/>
                <a:ea typeface="Garamond" charset="0"/>
                <a:cs typeface="Garamond" charset="0"/>
              </a:rPr>
              <a:t> Nel 2012, per contrastare il fenomeno, il Legislatore è intervenuto sulla materia introducendo l'ulteriore fattispecie (</a:t>
            </a:r>
            <a:r>
              <a:rPr lang="it-IT" altLang="it-IT" sz="2400" b="1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illecito amministrativo</a:t>
            </a:r>
            <a:r>
              <a:rPr lang="it-IT" altLang="it-IT" sz="2400">
                <a:latin typeface="Garamond" charset="0"/>
                <a:ea typeface="Garamond" charset="0"/>
                <a:cs typeface="Garamond" charset="0"/>
              </a:rPr>
              <a:t>) del mancato pagamento del pedaggio (</a:t>
            </a:r>
            <a:r>
              <a:rPr lang="it-IT" altLang="it-IT" sz="2400" b="1" i="1">
                <a:latin typeface="Garamond" charset="0"/>
                <a:ea typeface="Garamond" charset="0"/>
                <a:cs typeface="Garamond" charset="0"/>
              </a:rPr>
              <a:t>che non configuri alcuna forma di elusione dello stesso</a:t>
            </a:r>
            <a:r>
              <a:rPr lang="it-IT" altLang="it-IT" sz="2400" i="1">
                <a:latin typeface="Garamond" charset="0"/>
                <a:ea typeface="Garamond" charset="0"/>
                <a:cs typeface="Garamond" charset="0"/>
              </a:rPr>
              <a:t>)</a:t>
            </a:r>
            <a:endParaRPr lang="it-IT" altLang="it-IT" sz="2400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endParaRPr lang="it-IT" altLang="it-IT" sz="2400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endParaRPr lang="it-IT" altLang="it-IT" sz="2400">
              <a:latin typeface="Garamond" charset="0"/>
              <a:ea typeface="Garamond" charset="0"/>
              <a:cs typeface="Garamond" charset="0"/>
            </a:endParaRPr>
          </a:p>
          <a:p>
            <a:pPr algn="just">
              <a:buFont typeface="Wingdings" charset="2"/>
              <a:buChar char="v"/>
            </a:pPr>
            <a:r>
              <a:rPr lang="it-IT" altLang="it-IT" sz="240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altLang="it-IT" sz="2400" b="1">
                <a:latin typeface="Garamond" charset="0"/>
                <a:ea typeface="Garamond" charset="0"/>
                <a:cs typeface="Garamond" charset="0"/>
              </a:rPr>
              <a:t>L'art. 8, comma 5-bis</a:t>
            </a:r>
            <a:r>
              <a:rPr lang="it-IT" altLang="it-IT" sz="2400">
                <a:latin typeface="Garamond" charset="0"/>
                <a:ea typeface="Garamond" charset="0"/>
                <a:cs typeface="Garamond" charset="0"/>
              </a:rPr>
              <a:t>, del D.L. 18 ottobre 2012, n.179, convertito con modificazioni dalla Legge 17 dicembre 2012, n. 221, </a:t>
            </a:r>
            <a:r>
              <a:rPr lang="it-IT" altLang="it-IT" sz="2400" b="1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ha riformulato il comma 11</a:t>
            </a:r>
            <a:r>
              <a:rPr lang="it-IT" altLang="it-IT" sz="2400" b="1">
                <a:latin typeface="Garamond" charset="0"/>
                <a:ea typeface="Garamond" charset="0"/>
                <a:cs typeface="Garamond" charset="0"/>
              </a:rPr>
              <a:t> dell'art.176 del C.d.S.</a:t>
            </a:r>
            <a:r>
              <a:rPr lang="it-IT" altLang="it-IT" sz="2400">
                <a:latin typeface="Garamond" charset="0"/>
                <a:ea typeface="Garamond" charset="0"/>
                <a:cs typeface="Garamond" charset="0"/>
              </a:rPr>
              <a:t>, introducendo una </a:t>
            </a:r>
            <a:r>
              <a:rPr lang="it-IT" altLang="it-IT" sz="2400" b="1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specifica sanzione</a:t>
            </a:r>
            <a:r>
              <a:rPr lang="it-IT" altLang="it-IT" sz="2400">
                <a:latin typeface="Garamond" charset="0"/>
                <a:ea typeface="Garamond" charset="0"/>
                <a:cs typeface="Garamond" charset="0"/>
              </a:rPr>
              <a:t> in caso di mancato pagamento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587500" y="314325"/>
            <a:ext cx="8610600" cy="1293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Articolo 176 c.d.s. – comma 11</a:t>
            </a:r>
            <a:br>
              <a:rPr lang="it-IT" sz="2400" dirty="0" smtClean="0">
                <a:latin typeface="Garamond" charset="0"/>
                <a:ea typeface="Garamond" charset="0"/>
                <a:cs typeface="Garamond" charset="0"/>
              </a:rPr>
            </a:b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Mancato pagamento pedaggio</a:t>
            </a:r>
            <a:endParaRPr lang="it-IT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7ED3A-2FE8-424B-9126-7A7111EDE9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6148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6149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" y="1635125"/>
            <a:ext cx="3335338" cy="4973638"/>
          </a:xfrm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>
                <a:latin typeface="Garamond" charset="0"/>
                <a:ea typeface="Garamond" charset="0"/>
                <a:cs typeface="Garamond" charset="0"/>
              </a:rPr>
              <a:t>Precedente Formulazione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>
                <a:latin typeface="Garamond" charset="0"/>
                <a:ea typeface="Garamond" charset="0"/>
                <a:cs typeface="Garamond" charset="0"/>
              </a:rPr>
              <a:t>Sulle autostrade per il cui uso sia dovuto il pagamento di un pedaggio, i conducenti ove previsto e segnalato, devono arrestarsi in corrispondenza delle apposite barriere, eventualmente incolonnandosi secondo le indicazioni date dalle segnalazioni esistenti o dal personale addetto e corrispondere il pedaggio secondo le modalità e le tariffe vigenti.</a:t>
            </a:r>
            <a:endParaRPr lang="it-IT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93815" y="1608138"/>
            <a:ext cx="8031162" cy="5000625"/>
          </a:xfrm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>
                <a:latin typeface="Garamond" charset="0"/>
                <a:ea typeface="Garamond" charset="0"/>
                <a:cs typeface="Garamond" charset="0"/>
              </a:rPr>
              <a:t>Attuale Formulazione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>
                <a:latin typeface="Garamond" charset="0"/>
                <a:ea typeface="Garamond" charset="0"/>
                <a:cs typeface="Garamond" charset="0"/>
              </a:rPr>
              <a:t>Sulle autostrade </a:t>
            </a:r>
            <a:r>
              <a:rPr lang="it-IT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e strade</a:t>
            </a:r>
            <a:r>
              <a:rPr lang="it-IT" dirty="0" smtClean="0">
                <a:latin typeface="Garamond" charset="0"/>
                <a:ea typeface="Garamond" charset="0"/>
                <a:cs typeface="Garamond" charset="0"/>
              </a:rPr>
              <a:t> per cui uso sia dovuto il pagamento di un pedaggio, </a:t>
            </a:r>
            <a:r>
              <a:rPr lang="it-IT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l'esazione può essere effettuata mediante modalità manuale o automatizzata, anche con sistemi di tele pedaggio con o senza barriere. I conducenti devono corrispondere il pedaggio</a:t>
            </a:r>
            <a:r>
              <a:rPr lang="it-IT" b="1" u="sng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b="1" u="sng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secondo le modalità </a:t>
            </a:r>
            <a:r>
              <a:rPr lang="it-IT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e le tariffe vigenti. Ove previsto e segnalato</a:t>
            </a:r>
            <a:r>
              <a:rPr lang="it-IT" dirty="0" smtClean="0">
                <a:latin typeface="Garamond" charset="0"/>
                <a:ea typeface="Garamond" charset="0"/>
                <a:cs typeface="Garamond" charset="0"/>
              </a:rPr>
              <a:t>, i conducenti devono arrestarsi in corrispondenza delle apposite barriere ed incolonnarsi secondo le indicazioni date dalle segnalazioni esistenti o dal personale addetto. </a:t>
            </a:r>
            <a:r>
              <a:rPr lang="it-IT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I servizi di polizia stradale di cui all'art.11, comma 1, lett. a), relativi alla </a:t>
            </a:r>
            <a:r>
              <a:rPr lang="it-IT" b="1" u="sng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prevenzione e accertamento delle violazioni del l'obbligo di pagamento del pedaggio</a:t>
            </a:r>
            <a:r>
              <a:rPr lang="it-IT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 possono essere effettuati, previo superamento dell'esame di qualificazione di cui all'art.12, comma 3, </a:t>
            </a:r>
            <a:r>
              <a:rPr lang="it-IT" b="1" u="sng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ANCHE dal personale dei concessionari autostradali</a:t>
            </a:r>
            <a:r>
              <a:rPr lang="it-IT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 e stradali e dei loro affidatari del servizio di riscossione, limitatamente alle violazioni commesse sulle autostrade oggetto della concessione nonché, previo accordo con i concessionari competenti, alle violazioni commesse sulle altre autostrade.</a:t>
            </a:r>
            <a:endParaRPr lang="it-IT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612900" y="315913"/>
            <a:ext cx="8610600" cy="1292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Articolo 176 c.d.s. – comma 11</a:t>
            </a:r>
            <a:br>
              <a:rPr lang="it-IT" sz="2400" dirty="0" smtClean="0">
                <a:latin typeface="Garamond" charset="0"/>
                <a:ea typeface="Garamond" charset="0"/>
                <a:cs typeface="Garamond" charset="0"/>
              </a:rPr>
            </a:b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Mancato pagamento pedaggio</a:t>
            </a:r>
            <a:endParaRPr lang="it-IT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059BE-FE80-E647-9C3D-D4F42013BF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7173" name="Gruppo 7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7174" name="Immagin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Immagin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757238" y="1673225"/>
            <a:ext cx="10820400" cy="4756897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Attuale Formulazione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Sulle autostrade </a:t>
            </a:r>
            <a:r>
              <a:rPr lang="it-IT" sz="2400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e strade</a:t>
            </a: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 per cui uso sia dovuto il pagamento di un pedaggio, </a:t>
            </a:r>
            <a:r>
              <a:rPr lang="it-IT" sz="2400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l'esazione può essere effettuata mediante modalità manuale o automatizzata, anche con sistemi di tele pedaggio con o senza barriere. I conducenti devono corrispondere il pedaggio</a:t>
            </a:r>
            <a:r>
              <a:rPr lang="it-IT" sz="2400" b="1" u="sng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t-IT" sz="2400" b="1" u="sng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secondo le modalità </a:t>
            </a:r>
            <a:r>
              <a:rPr lang="it-IT" sz="2400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e le tariffe vigenti. Ove previsto e segnalato </a:t>
            </a: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i conducenti devono arrestarsi in corrispondenza delle apposite barriere ed incolonnarsi secondo le indicazioni date dalle segnalazioni esistenti o dal personale addetto. </a:t>
            </a:r>
            <a:r>
              <a:rPr lang="it-IT" sz="2400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I servizi di polizia stradale di cui all'art.11, comma 1, lett. a), relativi alla </a:t>
            </a:r>
            <a:r>
              <a:rPr lang="it-IT" sz="2400" b="1" u="sng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prevenzione e accertamento delle violazioni del l'obbligo di pagamento del pedaggio</a:t>
            </a:r>
            <a:r>
              <a:rPr lang="it-IT" sz="2400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 possono essere effettuati, previo superamento dell'esame di qualificazione di cui all'art.12, comma 3, </a:t>
            </a:r>
            <a:r>
              <a:rPr lang="it-IT" sz="2400" b="1" u="sng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ANCHE dal personale dei concessionari autostradali</a:t>
            </a:r>
            <a:r>
              <a:rPr lang="it-IT" sz="2400" b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 e stradali e dei loro affidatari del servizio di riscossione, limitatamente alle violazioni commesse sulle autostrade oggetto della concessione nonché, previo accordo con i concessionari competenti, alle violazioni commesse sulle altre autostrade.</a:t>
            </a:r>
            <a:endParaRPr lang="it-IT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524000" y="330200"/>
            <a:ext cx="8610600" cy="1292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Articolo 176 c.d.s. – comma 11</a:t>
            </a:r>
            <a:br>
              <a:rPr lang="it-IT" sz="2400" dirty="0" smtClean="0">
                <a:latin typeface="Garamond" charset="0"/>
                <a:ea typeface="Garamond" charset="0"/>
                <a:cs typeface="Garamond" charset="0"/>
              </a:rPr>
            </a:b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Mancato pagamento pedaggio</a:t>
            </a:r>
            <a:endParaRPr lang="it-IT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9DD43-E139-9E49-8F46-7EB7EB7075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8196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8197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612900" y="315913"/>
            <a:ext cx="8610600" cy="1292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Articolo 176 c.d.s. – comma 21</a:t>
            </a:r>
            <a:br>
              <a:rPr lang="it-IT" sz="2400" dirty="0" smtClean="0">
                <a:latin typeface="Garamond" charset="0"/>
                <a:ea typeface="Garamond" charset="0"/>
                <a:cs typeface="Garamond" charset="0"/>
              </a:rPr>
            </a:br>
            <a:r>
              <a:rPr lang="it-IT" sz="2400" dirty="0" smtClean="0">
                <a:latin typeface="Garamond" charset="0"/>
                <a:ea typeface="Garamond" charset="0"/>
                <a:cs typeface="Garamond" charset="0"/>
              </a:rPr>
              <a:t>Sanzioni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57225" y="2006600"/>
            <a:ext cx="10820400" cy="402431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latin typeface="Garamond" charset="0"/>
                <a:ea typeface="Garamond" charset="0"/>
                <a:cs typeface="Garamond" charset="0"/>
              </a:rPr>
              <a:t>21. Chiunque viola le altre disposizioni del presente articolo è soggetto alla sanzione amministrativa del pagamento di una somma da euro 85,00 a euro 338,00.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Garamond" charset="0"/>
              <a:ea typeface="Garamond" charset="0"/>
              <a:cs typeface="Garamond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600" b="1" i="1" dirty="0" smtClean="0">
                <a:latin typeface="Garamond" charset="0"/>
                <a:ea typeface="Garamond" charset="0"/>
                <a:cs typeface="Garamond" charset="0"/>
              </a:rPr>
              <a:t>Pagamento entro 5 giorni : euro 59,50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1000" b="1" i="1" dirty="0">
              <a:latin typeface="Garamond" charset="0"/>
              <a:ea typeface="Garamond" charset="0"/>
              <a:cs typeface="Garamond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600" b="1" i="1" dirty="0" smtClean="0">
                <a:latin typeface="Garamond" charset="0"/>
                <a:ea typeface="Garamond" charset="0"/>
                <a:cs typeface="Garamond" charset="0"/>
              </a:rPr>
              <a:t>Pagamento entro 60 giorni : euro 85,00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1000" b="1" i="1" dirty="0">
              <a:latin typeface="Garamond" charset="0"/>
              <a:ea typeface="Garamond" charset="0"/>
              <a:cs typeface="Garamond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600" b="1" i="1" dirty="0" smtClean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Decurtazione punti : 2</a:t>
            </a:r>
            <a:endParaRPr lang="it-IT" sz="2600" b="1" i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600" i="1" dirty="0" smtClean="0">
                <a:latin typeface="Garamond" charset="0"/>
                <a:ea typeface="Garamond" charset="0"/>
                <a:cs typeface="Garamond" charset="0"/>
              </a:rPr>
              <a:t>(come previsto dalla tabella allegata all'art. 126-bis del C.d.S.)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600" b="1" i="1" dirty="0">
              <a:solidFill>
                <a:schemeClr val="accent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56C69-94A2-034F-9BC5-747AAB0B4A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9220" name="Gruppo 6"/>
          <p:cNvGrpSpPr>
            <a:grpSpLocks/>
          </p:cNvGrpSpPr>
          <p:nvPr/>
        </p:nvGrpSpPr>
        <p:grpSpPr bwMode="auto">
          <a:xfrm>
            <a:off x="757238" y="330200"/>
            <a:ext cx="962025" cy="466725"/>
            <a:chOff x="11062693" y="6248400"/>
            <a:chExt cx="961697" cy="467946"/>
          </a:xfrm>
        </p:grpSpPr>
        <p:pic>
          <p:nvPicPr>
            <p:cNvPr id="9221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9890" y="6248400"/>
              <a:ext cx="4445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693" y="6271813"/>
              <a:ext cx="420633" cy="44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VaporTrail_16x9</Template>
  <TotalTime>648</TotalTime>
  <Words>1976</Words>
  <Application>Microsoft Macintosh PowerPoint</Application>
  <PresentationFormat>Personalizzato</PresentationFormat>
  <Paragraphs>143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Scia di vapore</vt:lpstr>
      <vt:lpstr>Il mancato pagamento del pedaggio autostradale</vt:lpstr>
      <vt:lpstr>Premessa</vt:lpstr>
      <vt:lpstr>Entità del fenomeno</vt:lpstr>
      <vt:lpstr>L'attività di contrasto</vt:lpstr>
      <vt:lpstr>Articolo 176 c.d.s. – comma 17 Elusione pagamento pedaggio</vt:lpstr>
      <vt:lpstr>Articolo 176 c.d.s. – comma 11 Mancato pagamento pedaggio</vt:lpstr>
      <vt:lpstr>Articolo 176 c.d.s. – comma 11 Mancato pagamento pedaggio</vt:lpstr>
      <vt:lpstr>Articolo 176 c.d.s. – comma 11 Mancato pagamento pedaggio</vt:lpstr>
      <vt:lpstr>Articolo 176 c.d.s. – comma 21 Sanzioni</vt:lpstr>
      <vt:lpstr>Articolo 176 c.d.s. Differenze nell'accertamento : commi 11 e 17</vt:lpstr>
      <vt:lpstr>Articolo 176 c.d.s. commi 11-bis e 16</vt:lpstr>
      <vt:lpstr>Data commissione illecito</vt:lpstr>
      <vt:lpstr>Data commissione illecito</vt:lpstr>
      <vt:lpstr>Personale qualificato della concessionaria</vt:lpstr>
      <vt:lpstr>Personale qualificato della concessionaria</vt:lpstr>
      <vt:lpstr>Iter PROCEDURALE concessionaria</vt:lpstr>
      <vt:lpstr>Iter PROCEDURALE concessionaria</vt:lpstr>
      <vt:lpstr>DICITURA STANDARDIZZATA</vt:lpstr>
      <vt:lpstr>Raccomandazioni</vt:lpstr>
      <vt:lpstr>Conclusioni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roberto campisi</dc:creator>
  <cp:lastModifiedBy>utente</cp:lastModifiedBy>
  <cp:revision>278</cp:revision>
  <dcterms:created xsi:type="dcterms:W3CDTF">2015-10-24T13:28:46Z</dcterms:created>
  <dcterms:modified xsi:type="dcterms:W3CDTF">2015-10-26T13:34:08Z</dcterms:modified>
</cp:coreProperties>
</file>